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sldIdLst>
    <p:sldId id="306" r:id="rId2"/>
    <p:sldId id="963" r:id="rId3"/>
    <p:sldId id="962" r:id="rId4"/>
    <p:sldId id="940" r:id="rId5"/>
    <p:sldId id="959" r:id="rId6"/>
    <p:sldId id="308" r:id="rId7"/>
    <p:sldId id="960" r:id="rId8"/>
    <p:sldId id="309" r:id="rId9"/>
    <p:sldId id="310" r:id="rId10"/>
    <p:sldId id="311" r:id="rId11"/>
    <p:sldId id="312" r:id="rId12"/>
    <p:sldId id="313" r:id="rId13"/>
    <p:sldId id="314" r:id="rId14"/>
    <p:sldId id="315" r:id="rId15"/>
    <p:sldId id="317" r:id="rId16"/>
    <p:sldId id="318" r:id="rId17"/>
    <p:sldId id="319" r:id="rId18"/>
    <p:sldId id="316" r:id="rId19"/>
    <p:sldId id="320" r:id="rId20"/>
    <p:sldId id="321" r:id="rId21"/>
    <p:sldId id="961" r:id="rId22"/>
    <p:sldId id="322" r:id="rId23"/>
    <p:sldId id="323" r:id="rId24"/>
    <p:sldId id="324" r:id="rId25"/>
    <p:sldId id="325" r:id="rId26"/>
    <p:sldId id="949" r:id="rId27"/>
    <p:sldId id="950" r:id="rId28"/>
    <p:sldId id="762" r:id="rId29"/>
    <p:sldId id="258" r:id="rId30"/>
    <p:sldId id="296" r:id="rId31"/>
    <p:sldId id="956" r:id="rId32"/>
    <p:sldId id="301" r:id="rId33"/>
    <p:sldId id="292" r:id="rId34"/>
    <p:sldId id="270" r:id="rId35"/>
    <p:sldId id="952" r:id="rId36"/>
    <p:sldId id="266" r:id="rId37"/>
    <p:sldId id="302" r:id="rId38"/>
    <p:sldId id="272" r:id="rId39"/>
    <p:sldId id="953" r:id="rId40"/>
    <p:sldId id="303" r:id="rId41"/>
    <p:sldId id="954" r:id="rId42"/>
    <p:sldId id="284" r:id="rId43"/>
    <p:sldId id="299" r:id="rId44"/>
    <p:sldId id="957" r:id="rId45"/>
    <p:sldId id="300" r:id="rId46"/>
    <p:sldId id="290" r:id="rId47"/>
    <p:sldId id="261" r:id="rId48"/>
    <p:sldId id="958" r:id="rId49"/>
    <p:sldId id="934" r:id="rId50"/>
    <p:sldId id="935" r:id="rId51"/>
    <p:sldId id="955" r:id="rId52"/>
    <p:sldId id="936" r:id="rId53"/>
    <p:sldId id="865" r:id="rId54"/>
    <p:sldId id="281" r:id="rId55"/>
    <p:sldId id="944" r:id="rId56"/>
    <p:sldId id="945" r:id="rId57"/>
    <p:sldId id="946" r:id="rId58"/>
    <p:sldId id="273"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13"/>
    <p:restoredTop sz="93833"/>
  </p:normalViewPr>
  <p:slideViewPr>
    <p:cSldViewPr snapToGrid="0" snapToObjects="1">
      <p:cViewPr varScale="1">
        <p:scale>
          <a:sx n="96" d="100"/>
          <a:sy n="96" d="100"/>
        </p:scale>
        <p:origin x="42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7581E8-0B6B-004C-BD46-ECE44211DF43}" type="datetimeFigureOut">
              <a:rPr lang="en-US" smtClean="0"/>
              <a:t>5/6/22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02841B-D332-2E46-A8AB-C6E260B9554E}" type="slidenum">
              <a:rPr lang="en-US" smtClean="0"/>
              <a:t>‹#›</a:t>
            </a:fld>
            <a:endParaRPr lang="en-US"/>
          </a:p>
        </p:txBody>
      </p:sp>
    </p:spTree>
    <p:extLst>
      <p:ext uri="{BB962C8B-B14F-4D97-AF65-F5344CB8AC3E}">
        <p14:creationId xmlns:p14="http://schemas.microsoft.com/office/powerpoint/2010/main" val="1790310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0BDF8B-C338-49A2-B495-F87D8695459E}" type="slidenum">
              <a:rPr lang="en-US" smtClean="0"/>
              <a:t>1</a:t>
            </a:fld>
            <a:endParaRPr lang="en-US"/>
          </a:p>
        </p:txBody>
      </p:sp>
    </p:spTree>
    <p:extLst>
      <p:ext uri="{BB962C8B-B14F-4D97-AF65-F5344CB8AC3E}">
        <p14:creationId xmlns:p14="http://schemas.microsoft.com/office/powerpoint/2010/main" val="2512553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let’s examine the CNF that maps a 2d Gaussian to this distribution over the letter “S”. We show the paths over time of particles from red to blue, using different optimization strategies. Without regularization the CNF takes reasonable paths that are dictated by the implicit biases of the network architecture and optimization. Add this squared L_2 penalty to the flow function also known as the energy penalty, and we recover paths that are close to the optimal transport solution. </a:t>
            </a:r>
          </a:p>
        </p:txBody>
      </p:sp>
      <p:sp>
        <p:nvSpPr>
          <p:cNvPr id="4" name="Slide Number Placeholder 3"/>
          <p:cNvSpPr>
            <a:spLocks noGrp="1"/>
          </p:cNvSpPr>
          <p:nvPr>
            <p:ph type="sldNum" sz="quarter" idx="5"/>
          </p:nvPr>
        </p:nvSpPr>
        <p:spPr/>
        <p:txBody>
          <a:bodyPr/>
          <a:lstStyle/>
          <a:p>
            <a:fld id="{AF6905A3-8D05-A347-A6E1-B95967A7A867}" type="slidenum">
              <a:rPr lang="en-US" smtClean="0"/>
              <a:t>38</a:t>
            </a:fld>
            <a:endParaRPr lang="en-US"/>
          </a:p>
        </p:txBody>
      </p:sp>
    </p:spTree>
    <p:extLst>
      <p:ext uri="{BB962C8B-B14F-4D97-AF65-F5344CB8AC3E}">
        <p14:creationId xmlns:p14="http://schemas.microsoft.com/office/powerpoint/2010/main" val="12518647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just to recap, at this point we have the baseline </a:t>
            </a:r>
            <a:r>
              <a:rPr lang="en-US" dirty="0" err="1"/>
              <a:t>Trajectorynet</a:t>
            </a:r>
            <a:r>
              <a:rPr lang="en-US" dirty="0"/>
              <a:t> model a continuous normalizing flow with energy penalty, which can be useful in other applications where energy is approximately minimized, but we can do better for modeling cells. We have more information about cellular systems which we will next show how to use to build a more accurate model.</a:t>
            </a:r>
          </a:p>
        </p:txBody>
      </p:sp>
      <p:sp>
        <p:nvSpPr>
          <p:cNvPr id="4" name="Slide Number Placeholder 3"/>
          <p:cNvSpPr>
            <a:spLocks noGrp="1"/>
          </p:cNvSpPr>
          <p:nvPr>
            <p:ph type="sldNum" sz="quarter" idx="5"/>
          </p:nvPr>
        </p:nvSpPr>
        <p:spPr/>
        <p:txBody>
          <a:bodyPr/>
          <a:lstStyle/>
          <a:p>
            <a:fld id="{AF6905A3-8D05-A347-A6E1-B95967A7A867}" type="slidenum">
              <a:rPr lang="en-US" smtClean="0"/>
              <a:t>39</a:t>
            </a:fld>
            <a:endParaRPr lang="en-US"/>
          </a:p>
        </p:txBody>
      </p:sp>
    </p:spTree>
    <p:extLst>
      <p:ext uri="{BB962C8B-B14F-4D97-AF65-F5344CB8AC3E}">
        <p14:creationId xmlns:p14="http://schemas.microsoft.com/office/powerpoint/2010/main" val="36603959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a little bit about the data, as an example system, we take this Embryoid body development data. These are human embryonic stem cells that are collected over 27 days at 5 timepoints, that start as stem cells and form distinct groups of precursor cells, such as cardiac, blood, and muscle precursors.</a:t>
            </a:r>
          </a:p>
          <a:p>
            <a:endParaRPr lang="en-US" dirty="0"/>
          </a:p>
          <a:p>
            <a:endParaRPr lang="en-US" dirty="0"/>
          </a:p>
        </p:txBody>
      </p:sp>
      <p:sp>
        <p:nvSpPr>
          <p:cNvPr id="4" name="Slide Number Placeholder 3"/>
          <p:cNvSpPr>
            <a:spLocks noGrp="1"/>
          </p:cNvSpPr>
          <p:nvPr>
            <p:ph type="sldNum" sz="quarter" idx="5"/>
          </p:nvPr>
        </p:nvSpPr>
        <p:spPr/>
        <p:txBody>
          <a:bodyPr/>
          <a:lstStyle/>
          <a:p>
            <a:fld id="{AF6905A3-8D05-A347-A6E1-B95967A7A867}" type="slidenum">
              <a:rPr lang="en-US" smtClean="0"/>
              <a:t>40</a:t>
            </a:fld>
            <a:endParaRPr lang="en-US"/>
          </a:p>
        </p:txBody>
      </p:sp>
    </p:spTree>
    <p:extLst>
      <p:ext uri="{BB962C8B-B14F-4D97-AF65-F5344CB8AC3E}">
        <p14:creationId xmlns:p14="http://schemas.microsoft.com/office/powerpoint/2010/main" val="2933348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each timepoint the data is a static snapshot of gene profiles, i.e. a set of cells each with a vector of counts over ~20-30 thousand genes.</a:t>
            </a:r>
          </a:p>
        </p:txBody>
      </p:sp>
      <p:sp>
        <p:nvSpPr>
          <p:cNvPr id="4" name="Slide Number Placeholder 3"/>
          <p:cNvSpPr>
            <a:spLocks noGrp="1"/>
          </p:cNvSpPr>
          <p:nvPr>
            <p:ph type="sldNum" sz="quarter" idx="5"/>
          </p:nvPr>
        </p:nvSpPr>
        <p:spPr/>
        <p:txBody>
          <a:bodyPr/>
          <a:lstStyle/>
          <a:p>
            <a:fld id="{AF6905A3-8D05-A347-A6E1-B95967A7A867}" type="slidenum">
              <a:rPr lang="en-US" smtClean="0"/>
              <a:t>41</a:t>
            </a:fld>
            <a:endParaRPr lang="en-US"/>
          </a:p>
        </p:txBody>
      </p:sp>
    </p:spTree>
    <p:extLst>
      <p:ext uri="{BB962C8B-B14F-4D97-AF65-F5344CB8AC3E}">
        <p14:creationId xmlns:p14="http://schemas.microsoft.com/office/powerpoint/2010/main" val="17571332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some additional properties of cells:</a:t>
            </a:r>
          </a:p>
          <a:p>
            <a:r>
              <a:rPr lang="en-US" dirty="0"/>
              <a:t>First, cells move, but they also grow and die, which we can model as an unbalanced transport problem. </a:t>
            </a:r>
          </a:p>
          <a:p>
            <a:r>
              <a:rPr lang="en-US" dirty="0"/>
              <a:t>Second, cells travel along a dense cellular manifold that is not linear in the ambient space. </a:t>
            </a:r>
          </a:p>
          <a:p>
            <a:r>
              <a:rPr lang="en-US" dirty="0"/>
              <a:t>And third, recent work based on RNA-splicing shows how to measure the approximate change in transcriptome for measured cells. This is termed “RNA-velocity,” and gives an estimate of the direction of each cell at the measured time.</a:t>
            </a:r>
          </a:p>
          <a:p>
            <a:endParaRPr lang="en-US" dirty="0"/>
          </a:p>
          <a:p>
            <a:r>
              <a:rPr lang="en-US" dirty="0"/>
              <a:t>These additional priors can improve our model of the transcriptome and can be efficiently encoded through the loss function of the continuous normalizing flow. </a:t>
            </a:r>
          </a:p>
        </p:txBody>
      </p:sp>
      <p:sp>
        <p:nvSpPr>
          <p:cNvPr id="4" name="Slide Number Placeholder 3"/>
          <p:cNvSpPr>
            <a:spLocks noGrp="1"/>
          </p:cNvSpPr>
          <p:nvPr>
            <p:ph type="sldNum" sz="quarter" idx="5"/>
          </p:nvPr>
        </p:nvSpPr>
        <p:spPr/>
        <p:txBody>
          <a:bodyPr/>
          <a:lstStyle/>
          <a:p>
            <a:fld id="{AF6905A3-8D05-A347-A6E1-B95967A7A867}" type="slidenum">
              <a:rPr lang="en-US" smtClean="0"/>
              <a:t>42</a:t>
            </a:fld>
            <a:endParaRPr lang="en-US"/>
          </a:p>
        </p:txBody>
      </p:sp>
    </p:spTree>
    <p:extLst>
      <p:ext uri="{BB962C8B-B14F-4D97-AF65-F5344CB8AC3E}">
        <p14:creationId xmlns:p14="http://schemas.microsoft.com/office/powerpoint/2010/main" val="7816474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model cell growth and death we use unbalanced transport, which allows for the creation and destruction of mass at some cost. It is difficult learn the growth and death along with a flow, so we learn a separate model instead. </a:t>
            </a:r>
          </a:p>
          <a:p>
            <a:r>
              <a:rPr lang="en-US" dirty="0"/>
              <a:t>We use discrete optimal transport to estimate growth and death rates and learn a continuous model that is regularized by these values. </a:t>
            </a:r>
          </a:p>
          <a:p>
            <a:r>
              <a:rPr lang="en-US" dirty="0"/>
              <a:t>-----------------------------</a:t>
            </a:r>
          </a:p>
          <a:p>
            <a:endParaRPr lang="en-US" dirty="0"/>
          </a:p>
          <a:p>
            <a:r>
              <a:rPr lang="en-US" dirty="0"/>
              <a:t>Here we model growth through a separate network G trained from discrete unbalanced transport. We model the growth over time with this network. Red indicates relative growth at that time and position and blue indicates death. These growth values are added to the mass calculation, if the growth network outputs 2, this means a doubling of mass at that point. An output of 0.5 indicates a halving, and 1 indicates no change.</a:t>
            </a:r>
          </a:p>
        </p:txBody>
      </p:sp>
      <p:sp>
        <p:nvSpPr>
          <p:cNvPr id="4" name="Slide Number Placeholder 3"/>
          <p:cNvSpPr>
            <a:spLocks noGrp="1"/>
          </p:cNvSpPr>
          <p:nvPr>
            <p:ph type="sldNum" sz="quarter" idx="5"/>
          </p:nvPr>
        </p:nvSpPr>
        <p:spPr/>
        <p:txBody>
          <a:bodyPr/>
          <a:lstStyle/>
          <a:p>
            <a:fld id="{AF6905A3-8D05-A347-A6E1-B95967A7A867}" type="slidenum">
              <a:rPr lang="en-US" smtClean="0"/>
              <a:t>43</a:t>
            </a:fld>
            <a:endParaRPr lang="en-US"/>
          </a:p>
        </p:txBody>
      </p:sp>
    </p:spTree>
    <p:extLst>
      <p:ext uri="{BB962C8B-B14F-4D97-AF65-F5344CB8AC3E}">
        <p14:creationId xmlns:p14="http://schemas.microsoft.com/office/powerpoint/2010/main" val="33082839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Cellular state space is lower dimensional than the ambient measurement space, cells grow and differentiate in a restricted smooth manifold. We constrain the flow as much as possible to areas where there is density.  To avoid implausible paths through no density.</a:t>
            </a:r>
          </a:p>
          <a:p>
            <a:r>
              <a:rPr lang="en-US" dirty="0"/>
              <a:t>&lt;next&gt;</a:t>
            </a:r>
          </a:p>
          <a:p>
            <a:r>
              <a:rPr lang="en-US" dirty="0"/>
              <a:t>This loss is a hinge penalty on the k nearest neighbors, for some randomly interpolated timepoint t, if your k nearest neighbors are beyond some radius h, then we encourage the path to be closer to those neighbors.</a:t>
            </a:r>
          </a:p>
          <a:p>
            <a:endParaRPr lang="en-US" dirty="0"/>
          </a:p>
          <a:p>
            <a:r>
              <a:rPr lang="en-US" dirty="0"/>
              <a:t>This trades off energy efficiency for our prior that cells follow a low dimensional manifold.</a:t>
            </a:r>
          </a:p>
        </p:txBody>
      </p:sp>
      <p:sp>
        <p:nvSpPr>
          <p:cNvPr id="4" name="Slide Number Placeholder 3"/>
          <p:cNvSpPr>
            <a:spLocks noGrp="1"/>
          </p:cNvSpPr>
          <p:nvPr>
            <p:ph type="sldNum" sz="quarter" idx="5"/>
          </p:nvPr>
        </p:nvSpPr>
        <p:spPr/>
        <p:txBody>
          <a:bodyPr/>
          <a:lstStyle/>
          <a:p>
            <a:fld id="{AF6905A3-8D05-A347-A6E1-B95967A7A867}" type="slidenum">
              <a:rPr lang="en-US" smtClean="0"/>
              <a:t>44</a:t>
            </a:fld>
            <a:endParaRPr lang="en-US"/>
          </a:p>
        </p:txBody>
      </p:sp>
    </p:spTree>
    <p:extLst>
      <p:ext uri="{BB962C8B-B14F-4D97-AF65-F5344CB8AC3E}">
        <p14:creationId xmlns:p14="http://schemas.microsoft.com/office/powerpoint/2010/main" val="19963643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RNA velocity gives a local estimate of cellular change, depicted here on this plot, it is also empirically extremely noise. We find it gives a good estimate of direction, but not of overall magnitude. Thus we penalize the cosine distance between our predicted direction of change f, and the RNA velocity at all datapoints.</a:t>
            </a:r>
          </a:p>
          <a:p>
            <a:endParaRPr lang="en-US" dirty="0"/>
          </a:p>
          <a:p>
            <a:r>
              <a:rPr lang="en-US" dirty="0"/>
              <a:t>This matches direction but ignores magnitude.</a:t>
            </a:r>
          </a:p>
        </p:txBody>
      </p:sp>
      <p:sp>
        <p:nvSpPr>
          <p:cNvPr id="4" name="Slide Number Placeholder 3"/>
          <p:cNvSpPr>
            <a:spLocks noGrp="1"/>
          </p:cNvSpPr>
          <p:nvPr>
            <p:ph type="sldNum" sz="quarter" idx="5"/>
          </p:nvPr>
        </p:nvSpPr>
        <p:spPr/>
        <p:txBody>
          <a:bodyPr/>
          <a:lstStyle/>
          <a:p>
            <a:fld id="{AF6905A3-8D05-A347-A6E1-B95967A7A867}" type="slidenum">
              <a:rPr lang="en-US" smtClean="0"/>
              <a:t>45</a:t>
            </a:fld>
            <a:endParaRPr lang="en-US"/>
          </a:p>
        </p:txBody>
      </p:sp>
    </p:spTree>
    <p:extLst>
      <p:ext uri="{BB962C8B-B14F-4D97-AF65-F5344CB8AC3E}">
        <p14:creationId xmlns:p14="http://schemas.microsoft.com/office/powerpoint/2010/main" val="7556865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give an example of what this looks like, we show a simplified example. Here we embed some 1d distributions on a 1d manifold in 2 dimensions. The gray distribution is computed with optimal transport in 1D, i.e. along the manifold. We train the model to map the distribution at time 0 to the distribution at time 1. With the idea that at time ½ we should match the gray distribution. These arrows model the flow, and the points show the distribution. The base model shows how without these additional penalties we move in straight lines, splitting density immediately. With density or velocity penalties we follow the 1d manifold and approximately match the gray distribution at time ½.</a:t>
            </a:r>
          </a:p>
          <a:p>
            <a:endParaRPr lang="en-US" dirty="0"/>
          </a:p>
        </p:txBody>
      </p:sp>
      <p:sp>
        <p:nvSpPr>
          <p:cNvPr id="4" name="Slide Number Placeholder 3"/>
          <p:cNvSpPr>
            <a:spLocks noGrp="1"/>
          </p:cNvSpPr>
          <p:nvPr>
            <p:ph type="sldNum" sz="quarter" idx="5"/>
          </p:nvPr>
        </p:nvSpPr>
        <p:spPr/>
        <p:txBody>
          <a:bodyPr/>
          <a:lstStyle/>
          <a:p>
            <a:fld id="{AF6905A3-8D05-A347-A6E1-B95967A7A867}" type="slidenum">
              <a:rPr lang="en-US" smtClean="0"/>
              <a:t>46</a:t>
            </a:fld>
            <a:endParaRPr lang="en-US"/>
          </a:p>
        </p:txBody>
      </p:sp>
    </p:spTree>
    <p:extLst>
      <p:ext uri="{BB962C8B-B14F-4D97-AF65-F5344CB8AC3E}">
        <p14:creationId xmlns:p14="http://schemas.microsoft.com/office/powerpoint/2010/main" val="24211075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penalties allow us to impute the density at any timepoint, or track the likely ancestry or descendent transcriptomes of individual cells. Here visualized on the embryoid body dataset.</a:t>
            </a:r>
          </a:p>
        </p:txBody>
      </p:sp>
      <p:sp>
        <p:nvSpPr>
          <p:cNvPr id="4" name="Slide Number Placeholder 3"/>
          <p:cNvSpPr>
            <a:spLocks noGrp="1"/>
          </p:cNvSpPr>
          <p:nvPr>
            <p:ph type="sldNum" sz="quarter" idx="5"/>
          </p:nvPr>
        </p:nvSpPr>
        <p:spPr/>
        <p:txBody>
          <a:bodyPr/>
          <a:lstStyle/>
          <a:p>
            <a:fld id="{AF6905A3-8D05-A347-A6E1-B95967A7A867}" type="slidenum">
              <a:rPr lang="en-US" smtClean="0"/>
              <a:t>47</a:t>
            </a:fld>
            <a:endParaRPr lang="en-US"/>
          </a:p>
        </p:txBody>
      </p:sp>
    </p:spTree>
    <p:extLst>
      <p:ext uri="{BB962C8B-B14F-4D97-AF65-F5344CB8AC3E}">
        <p14:creationId xmlns:p14="http://schemas.microsoft.com/office/powerpoint/2010/main" val="1588641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0BDF8B-C338-49A2-B495-F87D8695459E}" type="slidenum">
              <a:rPr lang="en-US" smtClean="0"/>
              <a:t>4</a:t>
            </a:fld>
            <a:endParaRPr lang="en-US"/>
          </a:p>
        </p:txBody>
      </p:sp>
    </p:spTree>
    <p:extLst>
      <p:ext uri="{BB962C8B-B14F-4D97-AF65-F5344CB8AC3E}">
        <p14:creationId xmlns:p14="http://schemas.microsoft.com/office/powerpoint/2010/main" val="5330584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evaluate our model, we use the Wasserstein distance between the predicted and ground truth distributions for models trained while leaving out one timepoint. We find the different regularizations have different tradeoffs based on the assumptions they make. For example, growth is most different across cells early, thus taking into account growth is most important when leaving out timepoint 1. While when leaving out the second timepoint, density regularization is especially important.</a:t>
            </a:r>
          </a:p>
        </p:txBody>
      </p:sp>
      <p:sp>
        <p:nvSpPr>
          <p:cNvPr id="4" name="Slide Number Placeholder 3"/>
          <p:cNvSpPr>
            <a:spLocks noGrp="1"/>
          </p:cNvSpPr>
          <p:nvPr>
            <p:ph type="sldNum" sz="quarter" idx="5"/>
          </p:nvPr>
        </p:nvSpPr>
        <p:spPr/>
        <p:txBody>
          <a:bodyPr/>
          <a:lstStyle/>
          <a:p>
            <a:fld id="{AF6905A3-8D05-A347-A6E1-B95967A7A867}" type="slidenum">
              <a:rPr lang="en-US" smtClean="0"/>
              <a:t>48</a:t>
            </a:fld>
            <a:endParaRPr lang="en-US"/>
          </a:p>
        </p:txBody>
      </p:sp>
    </p:spTree>
    <p:extLst>
      <p:ext uri="{BB962C8B-B14F-4D97-AF65-F5344CB8AC3E}">
        <p14:creationId xmlns:p14="http://schemas.microsoft.com/office/powerpoint/2010/main" val="23045221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6A85EF-E9D9-2647-9AEF-F9E130624309}" type="slidenum">
              <a:rPr lang="en-US" smtClean="0"/>
              <a:t>49</a:t>
            </a:fld>
            <a:endParaRPr lang="en-US"/>
          </a:p>
        </p:txBody>
      </p:sp>
    </p:spTree>
    <p:extLst>
      <p:ext uri="{BB962C8B-B14F-4D97-AF65-F5344CB8AC3E}">
        <p14:creationId xmlns:p14="http://schemas.microsoft.com/office/powerpoint/2010/main" val="42144340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6A85EF-E9D9-2647-9AEF-F9E130624309}" type="slidenum">
              <a:rPr lang="en-US" smtClean="0"/>
              <a:t>53</a:t>
            </a:fld>
            <a:endParaRPr lang="en-US"/>
          </a:p>
        </p:txBody>
      </p:sp>
    </p:spTree>
    <p:extLst>
      <p:ext uri="{BB962C8B-B14F-4D97-AF65-F5344CB8AC3E}">
        <p14:creationId xmlns:p14="http://schemas.microsoft.com/office/powerpoint/2010/main" val="981292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Chrstine</a:t>
            </a:r>
            <a:r>
              <a:rPr lang="en-US" dirty="0"/>
              <a:t> wanted to see, Zeb2 down, what goes up and what goes down, ordering by events that happen during MET. Genes with </a:t>
            </a:r>
            <a:r>
              <a:rPr lang="en-US" dirty="0" err="1"/>
              <a:t>sm</a:t>
            </a:r>
            <a:endParaRPr lang="en-US" dirty="0"/>
          </a:p>
          <a:p>
            <a:endParaRPr lang="en-US" dirty="0"/>
          </a:p>
          <a:p>
            <a:r>
              <a:rPr lang="en-US" dirty="0" err="1"/>
              <a:t>Promorter</a:t>
            </a:r>
            <a:r>
              <a:rPr lang="en-US" dirty="0"/>
              <a:t> region looking at the lag. LAG of the chromatin. </a:t>
            </a:r>
          </a:p>
          <a:p>
            <a:endParaRPr lang="en-US" dirty="0"/>
          </a:p>
          <a:p>
            <a:r>
              <a:rPr lang="en-US" dirty="0"/>
              <a:t>Temporality of the decision.</a:t>
            </a:r>
          </a:p>
          <a:p>
            <a:endParaRPr lang="en-US" dirty="0"/>
          </a:p>
          <a:p>
            <a:endParaRPr lang="en-US" dirty="0"/>
          </a:p>
        </p:txBody>
      </p:sp>
      <p:sp>
        <p:nvSpPr>
          <p:cNvPr id="4" name="Slide Number Placeholder 3"/>
          <p:cNvSpPr>
            <a:spLocks noGrp="1"/>
          </p:cNvSpPr>
          <p:nvPr>
            <p:ph type="sldNum" sz="quarter" idx="5"/>
          </p:nvPr>
        </p:nvSpPr>
        <p:spPr/>
        <p:txBody>
          <a:bodyPr/>
          <a:lstStyle/>
          <a:p>
            <a:fld id="{F6073187-FA5E-A541-A123-A2E6FC1D83AC}" type="slidenum">
              <a:rPr lang="en-US" smtClean="0"/>
              <a:t>54</a:t>
            </a:fld>
            <a:endParaRPr lang="en-US"/>
          </a:p>
        </p:txBody>
      </p:sp>
    </p:spTree>
    <p:extLst>
      <p:ext uri="{BB962C8B-B14F-4D97-AF65-F5344CB8AC3E}">
        <p14:creationId xmlns:p14="http://schemas.microsoft.com/office/powerpoint/2010/main" val="3705038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DACBEE-650B-5141-BC0A-1AA8436F6069}" type="slidenum">
              <a:rPr lang="en-US" smtClean="0"/>
              <a:t>28</a:t>
            </a:fld>
            <a:endParaRPr lang="en-US"/>
          </a:p>
        </p:txBody>
      </p:sp>
    </p:spTree>
    <p:extLst>
      <p:ext uri="{BB962C8B-B14F-4D97-AF65-F5344CB8AC3E}">
        <p14:creationId xmlns:p14="http://schemas.microsoft.com/office/powerpoint/2010/main" val="2678429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before we get into continuous normalizing flows, a little bit about standard normalizing flows.</a:t>
            </a:r>
          </a:p>
          <a:p>
            <a:r>
              <a:rPr lang="en-US" dirty="0"/>
              <a:t>&lt;next&gt;</a:t>
            </a:r>
          </a:p>
          <a:p>
            <a:r>
              <a:rPr lang="en-US" dirty="0"/>
              <a:t>Normalizing flows transform a simple distribution often the standard Gaussian distribution, into a more useful one with an invertible neural network, or a series of invertible transformations. </a:t>
            </a:r>
          </a:p>
          <a:p>
            <a:r>
              <a:rPr lang="en-US" dirty="0"/>
              <a:t>&lt;next&gt;</a:t>
            </a:r>
          </a:p>
          <a:p>
            <a:r>
              <a:rPr lang="en-US" dirty="0"/>
              <a:t>The invertibility means that we can apply the change of variables formula to calculate the probability, or the log probability  of any point at time t_1. This log probability then can be maximized according to the maximum likelihood principle.</a:t>
            </a:r>
          </a:p>
          <a:p>
            <a:r>
              <a:rPr lang="en-US"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Generally the challenge computationally is computing this log determinant,</a:t>
            </a:r>
          </a:p>
          <a:p>
            <a:r>
              <a:rPr lang="en-US" dirty="0"/>
              <a:t>&lt;next&gt;</a:t>
            </a:r>
          </a:p>
          <a:p>
            <a:r>
              <a:rPr lang="en-US" dirty="0"/>
              <a:t>Which turns out to be more efficient if we compose a series of simpler invertible transformations.</a:t>
            </a:r>
          </a:p>
          <a:p>
            <a:r>
              <a:rPr lang="en-US" dirty="0"/>
              <a:t>&lt;next&gt;</a:t>
            </a:r>
          </a:p>
          <a:p>
            <a:r>
              <a:rPr lang="en-US" dirty="0"/>
              <a:t>Composing a series of transformations is easy and is often thought of as composing layers in a neural network.</a:t>
            </a:r>
          </a:p>
          <a:p>
            <a:r>
              <a:rPr lang="en-US" dirty="0"/>
              <a:t>To calculate the log probability we now need to iterate backwards over the N transformations and sum up the log determinants.</a:t>
            </a:r>
          </a:p>
          <a:p>
            <a:endParaRPr lang="en-US" dirty="0"/>
          </a:p>
          <a:p>
            <a:r>
              <a:rPr lang="en-US" dirty="0"/>
              <a:t>-------------------</a:t>
            </a:r>
          </a:p>
          <a:p>
            <a:endParaRPr lang="en-US" dirty="0"/>
          </a:p>
          <a:p>
            <a:r>
              <a:rPr lang="en-US" dirty="0"/>
              <a:t>x_{t_1} = f(x_{t_0})</a:t>
            </a:r>
          </a:p>
          <a:p>
            <a:endParaRPr lang="en-US" dirty="0"/>
          </a:p>
          <a:p>
            <a:r>
              <a:rPr lang="en-US" dirty="0"/>
              <a:t>p_{t_0}(x) \sim \</a:t>
            </a:r>
            <a:r>
              <a:rPr lang="en-US" dirty="0" err="1"/>
              <a:t>mathcal</a:t>
            </a:r>
            <a:r>
              <a:rPr lang="en-US" dirty="0"/>
              <a:t>{N}(0,1)</a:t>
            </a:r>
          </a:p>
          <a:p>
            <a:endParaRPr lang="en-US" dirty="0"/>
          </a:p>
          <a:p>
            <a:r>
              <a:rPr lang="en-US" dirty="0"/>
              <a:t>\log p_{t_1}(x_{t_1}) = \log p_{t_0}(x_{t_0}) - \log \det \left | \frac{\partial f}{\partial x_{t_0}} \right |</a:t>
            </a:r>
          </a:p>
          <a:p>
            <a:r>
              <a:rPr lang="en-US" dirty="0"/>
              <a:t>\log p_{</a:t>
            </a:r>
            <a:r>
              <a:rPr lang="en-US" dirty="0" err="1"/>
              <a:t>t_N</a:t>
            </a:r>
            <a:r>
              <a:rPr lang="en-US" dirty="0"/>
              <a:t>}(x_{</a:t>
            </a:r>
            <a:r>
              <a:rPr lang="en-US" dirty="0" err="1"/>
              <a:t>t_N</a:t>
            </a:r>
            <a:r>
              <a:rPr lang="en-US" dirty="0"/>
              <a:t>}) = \log p_{t_0}(x_{t_0}) - \sum_{n=1}^N \log \det \left | \frac{\partial </a:t>
            </a:r>
            <a:r>
              <a:rPr lang="en-US" dirty="0" err="1"/>
              <a:t>f_n</a:t>
            </a:r>
            <a:r>
              <a:rPr lang="en-US" dirty="0"/>
              <a:t>}{\partial x_{t_{n-1}}} \right |</a:t>
            </a:r>
          </a:p>
          <a:p>
            <a:endParaRPr lang="en-US" dirty="0"/>
          </a:p>
        </p:txBody>
      </p:sp>
      <p:sp>
        <p:nvSpPr>
          <p:cNvPr id="4" name="Slide Number Placeholder 3"/>
          <p:cNvSpPr>
            <a:spLocks noGrp="1"/>
          </p:cNvSpPr>
          <p:nvPr>
            <p:ph type="sldNum" sz="quarter" idx="5"/>
          </p:nvPr>
        </p:nvSpPr>
        <p:spPr/>
        <p:txBody>
          <a:bodyPr/>
          <a:lstStyle/>
          <a:p>
            <a:fld id="{AF6905A3-8D05-A347-A6E1-B95967A7A867}" type="slidenum">
              <a:rPr lang="en-US" smtClean="0"/>
              <a:t>30</a:t>
            </a:fld>
            <a:endParaRPr lang="en-US"/>
          </a:p>
        </p:txBody>
      </p:sp>
    </p:spTree>
    <p:extLst>
      <p:ext uri="{BB962C8B-B14F-4D97-AF65-F5344CB8AC3E}">
        <p14:creationId xmlns:p14="http://schemas.microsoft.com/office/powerpoint/2010/main" val="2230689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before we get into continuous normalizing flows, a little bit about standard normalizing flows.</a:t>
            </a:r>
          </a:p>
          <a:p>
            <a:r>
              <a:rPr lang="en-US" dirty="0"/>
              <a:t>&lt;next&gt;</a:t>
            </a:r>
          </a:p>
          <a:p>
            <a:r>
              <a:rPr lang="en-US" dirty="0"/>
              <a:t>Normalizing flows transform a simple distribution often the standard Gaussian distribution, into a more useful one with an invertible neural network, or a series of invertible transformations. </a:t>
            </a:r>
          </a:p>
          <a:p>
            <a:r>
              <a:rPr lang="en-US" dirty="0"/>
              <a:t>&lt;next&gt;</a:t>
            </a:r>
          </a:p>
          <a:p>
            <a:r>
              <a:rPr lang="en-US" dirty="0"/>
              <a:t>The invertibility means that we can apply the change of variables formula to calculate the probability, or the log probability  of any point at time t_1. This log probability then can be maximized according to the maximum likelihood principle.</a:t>
            </a:r>
          </a:p>
          <a:p>
            <a:r>
              <a:rPr lang="en-US"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Generally the challenge computationally is computing this log determinant,</a:t>
            </a:r>
          </a:p>
          <a:p>
            <a:r>
              <a:rPr lang="en-US" dirty="0"/>
              <a:t>&lt;next&gt;</a:t>
            </a:r>
          </a:p>
          <a:p>
            <a:r>
              <a:rPr lang="en-US" dirty="0"/>
              <a:t>Which turns out to be more efficient if we compose a series of simpler invertible transformations.</a:t>
            </a:r>
          </a:p>
          <a:p>
            <a:r>
              <a:rPr lang="en-US" dirty="0"/>
              <a:t>&lt;next&gt;</a:t>
            </a:r>
          </a:p>
          <a:p>
            <a:r>
              <a:rPr lang="en-US" dirty="0"/>
              <a:t>Composing a series of transformations is easy and is often thought of as composing layers in a neural network.</a:t>
            </a:r>
          </a:p>
          <a:p>
            <a:r>
              <a:rPr lang="en-US" dirty="0"/>
              <a:t>To calculate the log probability we now need to iterate backwards over the N transformations and sum up the log determinants.</a:t>
            </a:r>
          </a:p>
          <a:p>
            <a:endParaRPr lang="en-US" dirty="0"/>
          </a:p>
          <a:p>
            <a:endParaRPr lang="en-US" dirty="0"/>
          </a:p>
          <a:p>
            <a:r>
              <a:rPr lang="en-US" dirty="0"/>
              <a:t>------------</a:t>
            </a:r>
          </a:p>
          <a:p>
            <a:endParaRPr lang="en-US" dirty="0"/>
          </a:p>
          <a:p>
            <a:r>
              <a:rPr lang="en-US" dirty="0"/>
              <a:t>p_{t_0}(x) \sim \</a:t>
            </a:r>
            <a:r>
              <a:rPr lang="en-US" dirty="0" err="1"/>
              <a:t>mathcal</a:t>
            </a:r>
            <a:r>
              <a:rPr lang="en-US" dirty="0"/>
              <a:t>{N}(0,1)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x_{t_1} = f(x_{t_0})</a:t>
            </a:r>
          </a:p>
          <a:p>
            <a:r>
              <a:rPr lang="en-US" dirty="0"/>
              <a:t>x_{</a:t>
            </a:r>
            <a:r>
              <a:rPr lang="en-US" dirty="0" err="1"/>
              <a:t>t_N</a:t>
            </a:r>
            <a:r>
              <a:rPr lang="en-US" dirty="0"/>
              <a:t>} = </a:t>
            </a:r>
            <a:r>
              <a:rPr lang="en-US" dirty="0" err="1"/>
              <a:t>f_N</a:t>
            </a:r>
            <a:r>
              <a:rPr lang="en-US" dirty="0"/>
              <a:t> \circ f_{N-1} \circ \</a:t>
            </a:r>
            <a:r>
              <a:rPr lang="en-US" dirty="0" err="1"/>
              <a:t>cdots</a:t>
            </a:r>
            <a:r>
              <a:rPr lang="en-US" dirty="0"/>
              <a:t> \circ f_1(x_{t_0})</a:t>
            </a:r>
          </a:p>
          <a:p>
            <a:endParaRPr lang="en-US" dirty="0"/>
          </a:p>
          <a:p>
            <a:r>
              <a:rPr lang="en-US" dirty="0"/>
              <a:t>\log p_{t_1}(x_{t_1}) = \log p_{t_0}(x_{t_0}) - \log \det \left | \frac{\partial f}{\partial x_{t_0}} \right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 p_{</a:t>
            </a:r>
            <a:r>
              <a:rPr lang="en-US" dirty="0" err="1"/>
              <a:t>t_N</a:t>
            </a:r>
            <a:r>
              <a:rPr lang="en-US" dirty="0"/>
              <a:t>}(x_{</a:t>
            </a:r>
            <a:r>
              <a:rPr lang="en-US" dirty="0" err="1"/>
              <a:t>t_N</a:t>
            </a:r>
            <a:r>
              <a:rPr lang="en-US" dirty="0"/>
              <a:t>}) = \log p_{t_0}(x_{t_0}) - \sum_{n=1}^N \log \det \left | \frac{\partial </a:t>
            </a:r>
            <a:r>
              <a:rPr lang="en-US" dirty="0" err="1"/>
              <a:t>f_n</a:t>
            </a:r>
            <a:r>
              <a:rPr lang="en-US" dirty="0"/>
              <a:t>}{\partial x_{t_{n-1}}} \right |</a:t>
            </a:r>
          </a:p>
          <a:p>
            <a:endParaRPr lang="en-US" dirty="0"/>
          </a:p>
        </p:txBody>
      </p:sp>
      <p:sp>
        <p:nvSpPr>
          <p:cNvPr id="4" name="Slide Number Placeholder 3"/>
          <p:cNvSpPr>
            <a:spLocks noGrp="1"/>
          </p:cNvSpPr>
          <p:nvPr>
            <p:ph type="sldNum" sz="quarter" idx="5"/>
          </p:nvPr>
        </p:nvSpPr>
        <p:spPr/>
        <p:txBody>
          <a:bodyPr/>
          <a:lstStyle/>
          <a:p>
            <a:fld id="{AF6905A3-8D05-A347-A6E1-B95967A7A867}" type="slidenum">
              <a:rPr lang="en-US" smtClean="0"/>
              <a:t>32</a:t>
            </a:fld>
            <a:endParaRPr lang="en-US"/>
          </a:p>
        </p:txBody>
      </p:sp>
    </p:spTree>
    <p:extLst>
      <p:ext uri="{BB962C8B-B14F-4D97-AF65-F5344CB8AC3E}">
        <p14:creationId xmlns:p14="http://schemas.microsoft.com/office/powerpoint/2010/main" val="33831281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presented in Chen et al.’s paper Neural ODE, continuous normalizing flows take the number of layers to the limit, directly modeling the derivative of the flow, and integrating this derivative using standard numerical methods for solving ordinary differential equations to solve for X at time t_1. There are two useful side effects of taking the number of layers to the limit, the first is that the log determinant computation simplifies to a trace over the Jacobian, simplifying things computationally, although the integration time still dominates. The other useful side effect other is that flows cannot “cross” in an ODE. This means that they cannot model some relatively simple invertible functions like F(x) = -x. This is a problem for some applications, but we will show how it is useful in modeling cells.</a:t>
            </a:r>
          </a:p>
          <a:p>
            <a:endParaRPr lang="en-US" dirty="0"/>
          </a:p>
          <a:p>
            <a:r>
              <a:rPr lang="en-US" dirty="0"/>
              <a:t>---------------------</a:t>
            </a:r>
          </a:p>
          <a:p>
            <a:endParaRPr lang="en-US" dirty="0"/>
          </a:p>
          <a:p>
            <a:r>
              <a:rPr lang="en-US" dirty="0"/>
              <a:t>x_{t_1} = F(x_{t_0}) = \int_{t_0}^{t_1} f(x(t),t) \</a:t>
            </a:r>
            <a:r>
              <a:rPr lang="en-US" dirty="0" err="1"/>
              <a:t>textup</a:t>
            </a:r>
            <a:r>
              <a:rPr lang="en-US" dirty="0"/>
              <a:t>{d}t</a:t>
            </a:r>
          </a:p>
          <a:p>
            <a:endParaRPr lang="en-US" dirty="0"/>
          </a:p>
          <a:p>
            <a:r>
              <a:rPr lang="en-US" dirty="0"/>
              <a:t>\log p_{t_1}(x_{t_1}) = \log p_{t_0}(x_{t_0}) - \int_{t_0}^{t_1} \</a:t>
            </a:r>
            <a:r>
              <a:rPr lang="en-US" dirty="0" err="1"/>
              <a:t>textup</a:t>
            </a:r>
            <a:r>
              <a:rPr lang="en-US" dirty="0"/>
              <a:t>{Tr}\left ( \frac{\partial f}{\partial x(t)} \right ) \</a:t>
            </a:r>
            <a:r>
              <a:rPr lang="en-US" dirty="0" err="1"/>
              <a:t>textup</a:t>
            </a:r>
            <a:r>
              <a:rPr lang="en-US" dirty="0"/>
              <a:t>{d}t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presented in Chen et al.’s paper Neural ODE, continuous normalizing flows take the number of layers to the limit, directly modeling the derivative of the flow, and integrating this derivative using standard numerical methods for solving ordinary differential equations to solve for X at time t_1. There are two other useful side effects of taking this limit, the first is that the log determinant computation simplifies to a trace over the </a:t>
            </a:r>
            <a:r>
              <a:rPr lang="en-US" dirty="0" err="1"/>
              <a:t>jacobian</a:t>
            </a:r>
            <a:r>
              <a:rPr lang="en-US" dirty="0"/>
              <a:t>, simplifying things computationally, the other is that flows cannot “cross” in an ODE. This means that they cannot model some relatively simple invertible functions like F(x) = -x. This is a problem for some applications, but we will show how it is useful in modeling cells.</a:t>
            </a:r>
          </a:p>
          <a:p>
            <a:endParaRPr lang="en-US" dirty="0"/>
          </a:p>
          <a:p>
            <a:endParaRPr lang="en-US" dirty="0"/>
          </a:p>
        </p:txBody>
      </p:sp>
      <p:sp>
        <p:nvSpPr>
          <p:cNvPr id="4" name="Slide Number Placeholder 3"/>
          <p:cNvSpPr>
            <a:spLocks noGrp="1"/>
          </p:cNvSpPr>
          <p:nvPr>
            <p:ph type="sldNum" sz="quarter" idx="5"/>
          </p:nvPr>
        </p:nvSpPr>
        <p:spPr/>
        <p:txBody>
          <a:bodyPr/>
          <a:lstStyle/>
          <a:p>
            <a:fld id="{AF6905A3-8D05-A347-A6E1-B95967A7A867}" type="slidenum">
              <a:rPr lang="en-US" smtClean="0"/>
              <a:t>33</a:t>
            </a:fld>
            <a:endParaRPr lang="en-US"/>
          </a:p>
        </p:txBody>
      </p:sp>
    </p:spTree>
    <p:extLst>
      <p:ext uri="{BB962C8B-B14F-4D97-AF65-F5344CB8AC3E}">
        <p14:creationId xmlns:p14="http://schemas.microsoft.com/office/powerpoint/2010/main" val="1117285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Continuous normalizing flows can be used to transport populations along time but may produce implausible or circuitous paths. </a:t>
            </a:r>
          </a:p>
          <a:p>
            <a:endParaRPr lang="en-US" dirty="0"/>
          </a:p>
          <a:p>
            <a:r>
              <a:rPr lang="en-US" dirty="0"/>
              <a:t>----------------</a:t>
            </a:r>
          </a:p>
          <a:p>
            <a:endParaRPr lang="en-US" dirty="0"/>
          </a:p>
          <a:p>
            <a:r>
              <a:rPr lang="en-US" dirty="0"/>
              <a:t>Literature on normalizing flows and continuous normalizing flows has focused on the generated output. In this project we are interested in the paths taken between distributions. With continuous normalizing flows we can conceptualize this as the smooth paths taken over time. </a:t>
            </a:r>
          </a:p>
          <a:p>
            <a:endParaRPr lang="en-US" dirty="0"/>
          </a:p>
          <a:p>
            <a:r>
              <a:rPr lang="en-US" dirty="0"/>
              <a:t>We can think of CNFs as optimizing for a set of paths where the start of the paths is a fixed simple distribution, and the ends of the paths are optimized to match some target distribution. This only constrains the distributions of the ends of the paths. Leaving the mapping between nodes and the middle of the paths unconstrained.</a:t>
            </a:r>
          </a:p>
          <a:p>
            <a:endParaRPr lang="en-US" dirty="0"/>
          </a:p>
          <a:p>
            <a:endParaRPr lang="en-US" dirty="0"/>
          </a:p>
        </p:txBody>
      </p:sp>
      <p:sp>
        <p:nvSpPr>
          <p:cNvPr id="4" name="Slide Number Placeholder 3"/>
          <p:cNvSpPr>
            <a:spLocks noGrp="1"/>
          </p:cNvSpPr>
          <p:nvPr>
            <p:ph type="sldNum" sz="quarter" idx="5"/>
          </p:nvPr>
        </p:nvSpPr>
        <p:spPr/>
        <p:txBody>
          <a:bodyPr/>
          <a:lstStyle/>
          <a:p>
            <a:fld id="{AF6905A3-8D05-A347-A6E1-B95967A7A867}" type="slidenum">
              <a:rPr lang="en-US" smtClean="0"/>
              <a:t>34</a:t>
            </a:fld>
            <a:endParaRPr lang="en-US"/>
          </a:p>
        </p:txBody>
      </p:sp>
    </p:spTree>
    <p:extLst>
      <p:ext uri="{BB962C8B-B14F-4D97-AF65-F5344CB8AC3E}">
        <p14:creationId xmlns:p14="http://schemas.microsoft.com/office/powerpoint/2010/main" val="122900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Optimal transport studies how to move mass with minimal cost. For example, we have some pile of dirt represented by distribution mu at time 0 and want this dirt to be piled according to distribution \nu at time 1. This is traditionally solved as a linear program to determine the mapping between points at time 0 to time 1. However, this can also be interpreted in terms of dynamic optimal transport, which models the full path of particles over over time. Dynamic OT shows that optimizing a flow function f where the particles move the minimum expected distance and match the distributions at the beginning and end timepoints, then the expected distance a particle moves is equivalent to the Wasserstein distance.</a:t>
            </a:r>
          </a:p>
          <a:p>
            <a:r>
              <a:rPr lang="en-US" dirty="0"/>
              <a:t>&lt;next&gt;</a:t>
            </a:r>
          </a:p>
          <a:p>
            <a:r>
              <a:rPr lang="en-US" dirty="0"/>
              <a:t>Connecting this to normalizing flows with a squared L_2 penalty over f, the only difference is that the probability at time 1 is not fixed to \nu, but instead we optimize for the maximum likelihood at time 1, which is equivalent to optimizing the KL divergence between our flow at time 1, and the distribution \nu. As the KL-divergence term gets small then these flows are equivalent. For a more precise treatment see the paper.</a:t>
            </a:r>
          </a:p>
          <a:p>
            <a:endParaRPr lang="en-US" dirty="0"/>
          </a:p>
          <a:p>
            <a:endParaRPr lang="en-US" dirty="0"/>
          </a:p>
          <a:p>
            <a:endParaRPr lang="en-US" dirty="0"/>
          </a:p>
          <a:p>
            <a:r>
              <a:rPr lang="en-US" dirty="0"/>
              <a:t>-------------</a:t>
            </a:r>
          </a:p>
          <a:p>
            <a:endParaRPr lang="en-US" dirty="0"/>
          </a:p>
          <a:p>
            <a:r>
              <a:rPr lang="en-US" dirty="0"/>
              <a:t>W(\mu, \nu)^2_2 = \underset{\text{Eulerian frame}}{\underbrace{\inf_{</a:t>
            </a:r>
            <a:r>
              <a:rPr lang="en-US" dirty="0" err="1"/>
              <a:t>p,f</a:t>
            </a:r>
            <a:r>
              <a:rPr lang="en-US" dirty="0"/>
              <a:t>} \int_{\</a:t>
            </a:r>
            <a:r>
              <a:rPr lang="en-US" dirty="0" err="1"/>
              <a:t>mathbb</a:t>
            </a:r>
            <a:r>
              <a:rPr lang="en-US" dirty="0"/>
              <a:t>{R}^d} \int_0^1 p(</a:t>
            </a:r>
            <a:r>
              <a:rPr lang="en-US" dirty="0" err="1"/>
              <a:t>x,t</a:t>
            </a:r>
            <a:r>
              <a:rPr lang="en-US" dirty="0"/>
              <a:t>) \left \| f(</a:t>
            </a:r>
            <a:r>
              <a:rPr lang="en-US" dirty="0" err="1"/>
              <a:t>x,t</a:t>
            </a:r>
            <a:r>
              <a:rPr lang="en-US" dirty="0"/>
              <a:t>) \right \| \</a:t>
            </a:r>
            <a:r>
              <a:rPr lang="en-US" dirty="0" err="1"/>
              <a:t>textup</a:t>
            </a:r>
            <a:r>
              <a:rPr lang="en-US" dirty="0"/>
              <a:t>{d}t \</a:t>
            </a:r>
            <a:r>
              <a:rPr lang="en-US" dirty="0" err="1"/>
              <a:t>textup</a:t>
            </a:r>
            <a:r>
              <a:rPr lang="en-US" dirty="0"/>
              <a:t>{d}x}} = \underset{\text{</a:t>
            </a:r>
            <a:r>
              <a:rPr lang="en-US" dirty="0" err="1"/>
              <a:t>Lagrangian</a:t>
            </a:r>
            <a:r>
              <a:rPr lang="en-US" dirty="0"/>
              <a:t> frame}}{\underbrace{\inf_{</a:t>
            </a:r>
            <a:r>
              <a:rPr lang="en-US" dirty="0" err="1"/>
              <a:t>p,f</a:t>
            </a:r>
            <a:r>
              <a:rPr lang="en-US" dirty="0"/>
              <a:t>} \</a:t>
            </a:r>
            <a:r>
              <a:rPr lang="en-US" dirty="0" err="1"/>
              <a:t>mathop</a:t>
            </a:r>
            <a:r>
              <a:rPr lang="en-US" dirty="0"/>
              <a:t>{\</a:t>
            </a:r>
            <a:r>
              <a:rPr lang="en-US" dirty="0" err="1"/>
              <a:t>mathbb</a:t>
            </a:r>
            <a:r>
              <a:rPr lang="en-US" dirty="0"/>
              <a:t>{E}}_{x_0 \sim \mu} \int_0^1\left \| f(x(t),t) \right \| \</a:t>
            </a:r>
            <a:r>
              <a:rPr lang="en-US" dirty="0" err="1"/>
              <a:t>textup</a:t>
            </a:r>
            <a:r>
              <a:rPr lang="en-US" dirty="0"/>
              <a:t>{d}t}}</a:t>
            </a:r>
          </a:p>
          <a:p>
            <a:endParaRPr lang="en-US" dirty="0"/>
          </a:p>
          <a:p>
            <a:r>
              <a:rPr lang="en-US" dirty="0"/>
              <a:t>Here we use the squared L_2 distance as the cost of moving dirt from one location to another. </a:t>
            </a:r>
          </a:p>
        </p:txBody>
      </p:sp>
      <p:sp>
        <p:nvSpPr>
          <p:cNvPr id="4" name="Slide Number Placeholder 3"/>
          <p:cNvSpPr>
            <a:spLocks noGrp="1"/>
          </p:cNvSpPr>
          <p:nvPr>
            <p:ph type="sldNum" sz="quarter" idx="5"/>
          </p:nvPr>
        </p:nvSpPr>
        <p:spPr/>
        <p:txBody>
          <a:bodyPr/>
          <a:lstStyle/>
          <a:p>
            <a:fld id="{AF6905A3-8D05-A347-A6E1-B95967A7A867}" type="slidenum">
              <a:rPr lang="en-US" smtClean="0"/>
              <a:t>36</a:t>
            </a:fld>
            <a:endParaRPr lang="en-US"/>
          </a:p>
        </p:txBody>
      </p:sp>
    </p:spTree>
    <p:extLst>
      <p:ext uri="{BB962C8B-B14F-4D97-AF65-F5344CB8AC3E}">
        <p14:creationId xmlns:p14="http://schemas.microsoft.com/office/powerpoint/2010/main" val="2285599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Optimal transport studies how to move mass with minimal cost. For an example we have some pile of dirt represented by distribution mu at time 0 and want this dirt to be piled according to distribution \nu at time 1. Here we use the squared L_2 distance as the cost of moving dirt from one location to another. This is the also known as the 2-Wasserstein distance. This is traditionally taken as a linear program to determine the mapping between points at time 0 to time 1. However, this can also be interpreted in terms of dynamic optimal transport, which models the full path of particles over over time. Dynamic OT shows that optimizing a flow function f where the particles move the minimum expected distance and match the distributions at the beginning and end timepoints, the the expected distance a particle moves is equivalent to the Wasserstein distance.</a:t>
            </a:r>
          </a:p>
          <a:p>
            <a:r>
              <a:rPr lang="en-US" dirty="0"/>
              <a:t>&lt;next&gt;</a:t>
            </a:r>
          </a:p>
          <a:p>
            <a:r>
              <a:rPr lang="en-US" dirty="0"/>
              <a:t>Connecting this to normalizing flows with a squared L_2 penalty over f, the only difference is that the probability at time 1 is not fixed to \nu, but instead we optimize for the maximum likelihood at time 1, which is equivalent to optimizing the KL divergence between our flow at time 1, and the distribution \nu. As the KL-divergence term gets small then these flows are equivalent. For a more precise treatment see the paper.</a:t>
            </a:r>
          </a:p>
          <a:p>
            <a:endParaRPr lang="en-US" dirty="0"/>
          </a:p>
          <a:p>
            <a:endParaRPr lang="en-US" dirty="0"/>
          </a:p>
          <a:p>
            <a:r>
              <a:rPr lang="en-US" dirty="0"/>
              <a:t>W(\mu, \nu)^2_2 = \underset{\text{Eulerian frame}}{\underbrace{\inf_{</a:t>
            </a:r>
            <a:r>
              <a:rPr lang="en-US" dirty="0" err="1"/>
              <a:t>p,f</a:t>
            </a:r>
            <a:r>
              <a:rPr lang="en-US" dirty="0"/>
              <a:t>} \int_{\</a:t>
            </a:r>
            <a:r>
              <a:rPr lang="en-US" dirty="0" err="1"/>
              <a:t>mathbb</a:t>
            </a:r>
            <a:r>
              <a:rPr lang="en-US" dirty="0"/>
              <a:t>{R}^d} \int_0^1 p(</a:t>
            </a:r>
            <a:r>
              <a:rPr lang="en-US" dirty="0" err="1"/>
              <a:t>x,t</a:t>
            </a:r>
            <a:r>
              <a:rPr lang="en-US" dirty="0"/>
              <a:t>) \left \| f(</a:t>
            </a:r>
            <a:r>
              <a:rPr lang="en-US" dirty="0" err="1"/>
              <a:t>x,t</a:t>
            </a:r>
            <a:r>
              <a:rPr lang="en-US" dirty="0"/>
              <a:t>) \right \| \</a:t>
            </a:r>
            <a:r>
              <a:rPr lang="en-US" dirty="0" err="1"/>
              <a:t>textup</a:t>
            </a:r>
            <a:r>
              <a:rPr lang="en-US" dirty="0"/>
              <a:t>{d}t \</a:t>
            </a:r>
            <a:r>
              <a:rPr lang="en-US" dirty="0" err="1"/>
              <a:t>textup</a:t>
            </a:r>
            <a:r>
              <a:rPr lang="en-US" dirty="0"/>
              <a:t>{d}x}} = \underset{\text{</a:t>
            </a:r>
            <a:r>
              <a:rPr lang="en-US" dirty="0" err="1"/>
              <a:t>Lagrangian</a:t>
            </a:r>
            <a:r>
              <a:rPr lang="en-US" dirty="0"/>
              <a:t> frame}}{\underbrace{\inf_{</a:t>
            </a:r>
            <a:r>
              <a:rPr lang="en-US" dirty="0" err="1"/>
              <a:t>p,f</a:t>
            </a:r>
            <a:r>
              <a:rPr lang="en-US" dirty="0"/>
              <a:t>} \</a:t>
            </a:r>
            <a:r>
              <a:rPr lang="en-US" dirty="0" err="1"/>
              <a:t>mathop</a:t>
            </a:r>
            <a:r>
              <a:rPr lang="en-US" dirty="0"/>
              <a:t>{\</a:t>
            </a:r>
            <a:r>
              <a:rPr lang="en-US" dirty="0" err="1"/>
              <a:t>mathbb</a:t>
            </a:r>
            <a:r>
              <a:rPr lang="en-US" dirty="0"/>
              <a:t>{E}}_{x_0 \sim \mu} \int_0^1\left \| f(x(t),t) \right \| \</a:t>
            </a:r>
            <a:r>
              <a:rPr lang="en-US" dirty="0" err="1"/>
              <a:t>textup</a:t>
            </a:r>
            <a:r>
              <a:rPr lang="en-US" dirty="0"/>
              <a:t>{d}t}}</a:t>
            </a:r>
          </a:p>
          <a:p>
            <a:endParaRPr lang="en-US" dirty="0"/>
          </a:p>
          <a:p>
            <a:r>
              <a:rPr lang="en-US" dirty="0"/>
              <a:t>\underset{\text{Mass is preserved}}{\underbrace{\</a:t>
            </a:r>
            <a:r>
              <a:rPr lang="en-US" dirty="0" err="1"/>
              <a:t>partial_t</a:t>
            </a:r>
            <a:r>
              <a:rPr lang="en-US" dirty="0"/>
              <a:t> p + \</a:t>
            </a:r>
            <a:r>
              <a:rPr lang="en-US" dirty="0" err="1"/>
              <a:t>nabla</a:t>
            </a:r>
            <a:r>
              <a:rPr lang="en-US" dirty="0"/>
              <a:t> \</a:t>
            </a:r>
            <a:r>
              <a:rPr lang="en-US" dirty="0" err="1"/>
              <a:t>cdot</a:t>
            </a:r>
            <a:r>
              <a:rPr lang="en-US" dirty="0"/>
              <a:t> (pf) = 0}}</a:t>
            </a:r>
          </a:p>
          <a:p>
            <a:r>
              <a:rPr lang="en-US" dirty="0"/>
              <a:t>p(\</a:t>
            </a:r>
            <a:r>
              <a:rPr lang="en-US" dirty="0" err="1"/>
              <a:t>cdot</a:t>
            </a:r>
            <a:r>
              <a:rPr lang="en-US" dirty="0"/>
              <a:t>, 0) = \mu</a:t>
            </a:r>
          </a:p>
          <a:p>
            <a:r>
              <a:rPr lang="en-US" dirty="0"/>
              <a:t>p(\</a:t>
            </a:r>
            <a:r>
              <a:rPr lang="en-US" dirty="0" err="1"/>
              <a:t>cdot</a:t>
            </a:r>
            <a:r>
              <a:rPr lang="en-US" dirty="0"/>
              <a:t>, 1) = \nu</a:t>
            </a:r>
          </a:p>
          <a:p>
            <a:endParaRPr lang="en-US" dirty="0"/>
          </a:p>
          <a:p>
            <a:r>
              <a:rPr lang="en-US" dirty="0"/>
              <a:t>{\color{Red} \</a:t>
            </a:r>
            <a:r>
              <a:rPr lang="en-US" dirty="0" err="1"/>
              <a:t>textup</a:t>
            </a:r>
            <a:r>
              <a:rPr lang="en-US" dirty="0"/>
              <a:t>{KL}(p(\</a:t>
            </a:r>
            <a:r>
              <a:rPr lang="en-US" dirty="0" err="1"/>
              <a:t>cdot</a:t>
            </a:r>
            <a:r>
              <a:rPr lang="en-US" dirty="0"/>
              <a:t>, 1), \nu)}</a:t>
            </a:r>
          </a:p>
        </p:txBody>
      </p:sp>
      <p:sp>
        <p:nvSpPr>
          <p:cNvPr id="4" name="Slide Number Placeholder 3"/>
          <p:cNvSpPr>
            <a:spLocks noGrp="1"/>
          </p:cNvSpPr>
          <p:nvPr>
            <p:ph type="sldNum" sz="quarter" idx="5"/>
          </p:nvPr>
        </p:nvSpPr>
        <p:spPr/>
        <p:txBody>
          <a:bodyPr/>
          <a:lstStyle/>
          <a:p>
            <a:fld id="{AF6905A3-8D05-A347-A6E1-B95967A7A867}" type="slidenum">
              <a:rPr lang="en-US" smtClean="0"/>
              <a:t>37</a:t>
            </a:fld>
            <a:endParaRPr lang="en-US"/>
          </a:p>
        </p:txBody>
      </p:sp>
    </p:spTree>
    <p:extLst>
      <p:ext uri="{BB962C8B-B14F-4D97-AF65-F5344CB8AC3E}">
        <p14:creationId xmlns:p14="http://schemas.microsoft.com/office/powerpoint/2010/main" val="2770503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47E1CE1-35E3-2E4A-9379-67864D2E6572}" type="datetimeFigureOut">
              <a:rPr lang="en-US" smtClean="0"/>
              <a:t>5/6/22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72409E-5868-1847-AB5D-E91D73F731EB}" type="slidenum">
              <a:rPr lang="en-US" smtClean="0"/>
              <a:t>‹#›</a:t>
            </a:fld>
            <a:endParaRPr lang="en-US"/>
          </a:p>
        </p:txBody>
      </p:sp>
    </p:spTree>
    <p:extLst>
      <p:ext uri="{BB962C8B-B14F-4D97-AF65-F5344CB8AC3E}">
        <p14:creationId xmlns:p14="http://schemas.microsoft.com/office/powerpoint/2010/main" val="421366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7E1CE1-35E3-2E4A-9379-67864D2E6572}" type="datetimeFigureOut">
              <a:rPr lang="en-US" smtClean="0"/>
              <a:t>5/6/22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72409E-5868-1847-AB5D-E91D73F731EB}" type="slidenum">
              <a:rPr lang="en-US" smtClean="0"/>
              <a:t>‹#›</a:t>
            </a:fld>
            <a:endParaRPr lang="en-US"/>
          </a:p>
        </p:txBody>
      </p:sp>
    </p:spTree>
    <p:extLst>
      <p:ext uri="{BB962C8B-B14F-4D97-AF65-F5344CB8AC3E}">
        <p14:creationId xmlns:p14="http://schemas.microsoft.com/office/powerpoint/2010/main" val="1031866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7E1CE1-35E3-2E4A-9379-67864D2E6572}" type="datetimeFigureOut">
              <a:rPr lang="en-US" smtClean="0"/>
              <a:t>5/6/22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72409E-5868-1847-AB5D-E91D73F731EB}" type="slidenum">
              <a:rPr lang="en-US" smtClean="0"/>
              <a:t>‹#›</a:t>
            </a:fld>
            <a:endParaRPr lang="en-US"/>
          </a:p>
        </p:txBody>
      </p:sp>
    </p:spTree>
    <p:extLst>
      <p:ext uri="{BB962C8B-B14F-4D97-AF65-F5344CB8AC3E}">
        <p14:creationId xmlns:p14="http://schemas.microsoft.com/office/powerpoint/2010/main" val="1650168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7E1CE1-35E3-2E4A-9379-67864D2E6572}" type="datetimeFigureOut">
              <a:rPr lang="en-US" smtClean="0"/>
              <a:t>5/6/22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72409E-5868-1847-AB5D-E91D73F731EB}" type="slidenum">
              <a:rPr lang="en-US" smtClean="0"/>
              <a:t>‹#›</a:t>
            </a:fld>
            <a:endParaRPr lang="en-US"/>
          </a:p>
        </p:txBody>
      </p:sp>
    </p:spTree>
    <p:extLst>
      <p:ext uri="{BB962C8B-B14F-4D97-AF65-F5344CB8AC3E}">
        <p14:creationId xmlns:p14="http://schemas.microsoft.com/office/powerpoint/2010/main" val="1013130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7E1CE1-35E3-2E4A-9379-67864D2E6572}" type="datetimeFigureOut">
              <a:rPr lang="en-US" smtClean="0"/>
              <a:t>5/6/22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72409E-5868-1847-AB5D-E91D73F731EB}" type="slidenum">
              <a:rPr lang="en-US" smtClean="0"/>
              <a:t>‹#›</a:t>
            </a:fld>
            <a:endParaRPr lang="en-US"/>
          </a:p>
        </p:txBody>
      </p:sp>
    </p:spTree>
    <p:extLst>
      <p:ext uri="{BB962C8B-B14F-4D97-AF65-F5344CB8AC3E}">
        <p14:creationId xmlns:p14="http://schemas.microsoft.com/office/powerpoint/2010/main" val="287552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47E1CE1-35E3-2E4A-9379-67864D2E6572}" type="datetimeFigureOut">
              <a:rPr lang="en-US" smtClean="0"/>
              <a:t>5/6/22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72409E-5868-1847-AB5D-E91D73F731EB}" type="slidenum">
              <a:rPr lang="en-US" smtClean="0"/>
              <a:t>‹#›</a:t>
            </a:fld>
            <a:endParaRPr lang="en-US"/>
          </a:p>
        </p:txBody>
      </p:sp>
    </p:spTree>
    <p:extLst>
      <p:ext uri="{BB962C8B-B14F-4D97-AF65-F5344CB8AC3E}">
        <p14:creationId xmlns:p14="http://schemas.microsoft.com/office/powerpoint/2010/main" val="1049686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47E1CE1-35E3-2E4A-9379-67864D2E6572}" type="datetimeFigureOut">
              <a:rPr lang="en-US" smtClean="0"/>
              <a:t>5/6/22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72409E-5868-1847-AB5D-E91D73F731EB}" type="slidenum">
              <a:rPr lang="en-US" smtClean="0"/>
              <a:t>‹#›</a:t>
            </a:fld>
            <a:endParaRPr lang="en-US"/>
          </a:p>
        </p:txBody>
      </p:sp>
    </p:spTree>
    <p:extLst>
      <p:ext uri="{BB962C8B-B14F-4D97-AF65-F5344CB8AC3E}">
        <p14:creationId xmlns:p14="http://schemas.microsoft.com/office/powerpoint/2010/main" val="508643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47E1CE1-35E3-2E4A-9379-67864D2E6572}" type="datetimeFigureOut">
              <a:rPr lang="en-US" smtClean="0"/>
              <a:t>5/6/22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72409E-5868-1847-AB5D-E91D73F731EB}" type="slidenum">
              <a:rPr lang="en-US" smtClean="0"/>
              <a:t>‹#›</a:t>
            </a:fld>
            <a:endParaRPr lang="en-US"/>
          </a:p>
        </p:txBody>
      </p:sp>
    </p:spTree>
    <p:extLst>
      <p:ext uri="{BB962C8B-B14F-4D97-AF65-F5344CB8AC3E}">
        <p14:creationId xmlns:p14="http://schemas.microsoft.com/office/powerpoint/2010/main" val="1791599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7E1CE1-35E3-2E4A-9379-67864D2E6572}" type="datetimeFigureOut">
              <a:rPr lang="en-US" smtClean="0"/>
              <a:t>5/6/22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72409E-5868-1847-AB5D-E91D73F731EB}" type="slidenum">
              <a:rPr lang="en-US" smtClean="0"/>
              <a:t>‹#›</a:t>
            </a:fld>
            <a:endParaRPr lang="en-US"/>
          </a:p>
        </p:txBody>
      </p:sp>
    </p:spTree>
    <p:extLst>
      <p:ext uri="{BB962C8B-B14F-4D97-AF65-F5344CB8AC3E}">
        <p14:creationId xmlns:p14="http://schemas.microsoft.com/office/powerpoint/2010/main" val="1546430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7E1CE1-35E3-2E4A-9379-67864D2E6572}" type="datetimeFigureOut">
              <a:rPr lang="en-US" smtClean="0"/>
              <a:t>5/6/22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72409E-5868-1847-AB5D-E91D73F731EB}" type="slidenum">
              <a:rPr lang="en-US" smtClean="0"/>
              <a:t>‹#›</a:t>
            </a:fld>
            <a:endParaRPr lang="en-US"/>
          </a:p>
        </p:txBody>
      </p:sp>
    </p:spTree>
    <p:extLst>
      <p:ext uri="{BB962C8B-B14F-4D97-AF65-F5344CB8AC3E}">
        <p14:creationId xmlns:p14="http://schemas.microsoft.com/office/powerpoint/2010/main" val="2013393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7E1CE1-35E3-2E4A-9379-67864D2E6572}" type="datetimeFigureOut">
              <a:rPr lang="en-US" smtClean="0"/>
              <a:t>5/6/22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72409E-5868-1847-AB5D-E91D73F731EB}" type="slidenum">
              <a:rPr lang="en-US" smtClean="0"/>
              <a:t>‹#›</a:t>
            </a:fld>
            <a:endParaRPr lang="en-US"/>
          </a:p>
        </p:txBody>
      </p:sp>
    </p:spTree>
    <p:extLst>
      <p:ext uri="{BB962C8B-B14F-4D97-AF65-F5344CB8AC3E}">
        <p14:creationId xmlns:p14="http://schemas.microsoft.com/office/powerpoint/2010/main" val="11994681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7E1CE1-35E3-2E4A-9379-67864D2E6572}" type="datetimeFigureOut">
              <a:rPr lang="en-US" smtClean="0"/>
              <a:t>5/6/22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72409E-5868-1847-AB5D-E91D73F731EB}" type="slidenum">
              <a:rPr lang="en-US" smtClean="0"/>
              <a:t>‹#›</a:t>
            </a:fld>
            <a:endParaRPr lang="en-US"/>
          </a:p>
        </p:txBody>
      </p:sp>
    </p:spTree>
    <p:extLst>
      <p:ext uri="{BB962C8B-B14F-4D97-AF65-F5344CB8AC3E}">
        <p14:creationId xmlns:p14="http://schemas.microsoft.com/office/powerpoint/2010/main" val="15183536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jpe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 Id="rId9"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3.png"/><Relationship Id="rId7"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6.svg"/><Relationship Id="rId4" Type="http://schemas.openxmlformats.org/officeDocument/2006/relationships/image" Target="../media/image44.svg"/><Relationship Id="rId9" Type="http://schemas.openxmlformats.org/officeDocument/2006/relationships/image" Target="../media/image55.png"/></Relationships>
</file>

<file path=ppt/slides/_rels/slide33.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63.png"/><Relationship Id="rId3" Type="http://schemas.openxmlformats.org/officeDocument/2006/relationships/image" Target="../media/image57.png"/><Relationship Id="rId7" Type="http://schemas.openxmlformats.org/officeDocument/2006/relationships/image" Target="../media/image53.png"/><Relationship Id="rId12" Type="http://schemas.openxmlformats.org/officeDocument/2006/relationships/image" Target="../media/image62.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0.svg"/><Relationship Id="rId11" Type="http://schemas.openxmlformats.org/officeDocument/2006/relationships/image" Target="../media/image61.png"/><Relationship Id="rId5" Type="http://schemas.openxmlformats.org/officeDocument/2006/relationships/image" Target="../media/image59.png"/><Relationship Id="rId10" Type="http://schemas.openxmlformats.org/officeDocument/2006/relationships/image" Target="../media/image56.svg"/><Relationship Id="rId4" Type="http://schemas.openxmlformats.org/officeDocument/2006/relationships/image" Target="../media/image58.svg"/><Relationship Id="rId9"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69.svg"/><Relationship Id="rId5" Type="http://schemas.openxmlformats.org/officeDocument/2006/relationships/image" Target="../media/image68.png"/><Relationship Id="rId10" Type="http://schemas.openxmlformats.org/officeDocument/2006/relationships/image" Target="../media/image73.svg"/><Relationship Id="rId4" Type="http://schemas.openxmlformats.org/officeDocument/2006/relationships/image" Target="../media/image67.svg"/><Relationship Id="rId9" Type="http://schemas.openxmlformats.org/officeDocument/2006/relationships/image" Target="../media/image72.png"/></Relationships>
</file>

<file path=ppt/slides/_rels/slide37.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image" Target="../media/image49.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sv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69.sv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svg"/><Relationship Id="rId4" Type="http://schemas.openxmlformats.org/officeDocument/2006/relationships/image" Target="../media/image67.svg"/><Relationship Id="rId9" Type="http://schemas.openxmlformats.org/officeDocument/2006/relationships/image" Target="../media/image72.png"/></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0.jpeg"/><Relationship Id="rId5" Type="http://schemas.openxmlformats.org/officeDocument/2006/relationships/image" Target="../media/image79.tiff"/><Relationship Id="rId4" Type="http://schemas.openxmlformats.org/officeDocument/2006/relationships/image" Target="../media/image78.tiff"/></Relationships>
</file>

<file path=ppt/slides/_rels/slide41.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tiff"/><Relationship Id="rId7" Type="http://schemas.openxmlformats.org/officeDocument/2006/relationships/image" Target="../media/image85.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4.tiff"/><Relationship Id="rId5" Type="http://schemas.openxmlformats.org/officeDocument/2006/relationships/image" Target="../media/image83.tiff"/><Relationship Id="rId10" Type="http://schemas.openxmlformats.org/officeDocument/2006/relationships/image" Target="../media/image88.png"/><Relationship Id="rId4" Type="http://schemas.openxmlformats.org/officeDocument/2006/relationships/image" Target="../media/image82.tiff"/><Relationship Id="rId9" Type="http://schemas.openxmlformats.org/officeDocument/2006/relationships/image" Target="../media/image87.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89.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0.tif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92.svg"/><Relationship Id="rId4" Type="http://schemas.openxmlformats.org/officeDocument/2006/relationships/image" Target="../media/image91.png"/></Relationships>
</file>

<file path=ppt/slides/_rels/slide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95.tiff"/><Relationship Id="rId4" Type="http://schemas.openxmlformats.org/officeDocument/2006/relationships/image" Target="../media/image94.svg"/></Relationships>
</file>

<file path=ppt/slides/_rels/slide4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notesSlide" Target="../notesSlides/notesSlide19.xml"/></Relationships>
</file>

<file path=ppt/slides/_rels/slide4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8" Type="http://schemas.openxmlformats.org/officeDocument/2006/relationships/image" Target="../media/image105.tiff"/><Relationship Id="rId3" Type="http://schemas.openxmlformats.org/officeDocument/2006/relationships/image" Target="../media/image100.png"/><Relationship Id="rId7" Type="http://schemas.openxmlformats.org/officeDocument/2006/relationships/image" Target="../media/image104.tiff"/><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slideLayout" Target="../slideLayouts/slideLayout4.xml"/><Relationship Id="rId5" Type="http://schemas.openxmlformats.org/officeDocument/2006/relationships/image" Target="../media/image109.jpeg"/><Relationship Id="rId4" Type="http://schemas.openxmlformats.org/officeDocument/2006/relationships/image" Target="../media/image108.jpeg"/></Relationships>
</file>

<file path=ppt/slides/_rels/slide5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notesSlide" Target="../notesSlides/notesSlide22.xml"/></Relationships>
</file>

<file path=ppt/slides/_rels/slide54.xml.rels><?xml version="1.0" encoding="UTF-8" standalone="yes"?>
<Relationships xmlns="http://schemas.openxmlformats.org/package/2006/relationships"><Relationship Id="rId3" Type="http://schemas.openxmlformats.org/officeDocument/2006/relationships/image" Target="../media/image114.tif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5.png"/></Relationships>
</file>

<file path=ppt/slides/_rels/slide5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85506" y="1147764"/>
            <a:ext cx="7772400" cy="1806031"/>
          </a:xfrm>
        </p:spPr>
        <p:txBody>
          <a:bodyPr anchor="ctr">
            <a:normAutofit/>
          </a:bodyPr>
          <a:lstStyle/>
          <a:p>
            <a:r>
              <a:rPr lang="en-US" sz="2400" dirty="0"/>
              <a:t>Deep Learning Theory and Applications</a:t>
            </a:r>
            <a:br>
              <a:rPr lang="en-US" dirty="0"/>
            </a:br>
            <a:r>
              <a:rPr lang="en-US" dirty="0"/>
              <a:t>Neural ODE</a:t>
            </a:r>
          </a:p>
        </p:txBody>
      </p:sp>
      <p:sp>
        <p:nvSpPr>
          <p:cNvPr id="3" name="Subtitle 2"/>
          <p:cNvSpPr>
            <a:spLocks noGrp="1"/>
          </p:cNvSpPr>
          <p:nvPr>
            <p:ph type="subTitle" idx="1"/>
          </p:nvPr>
        </p:nvSpPr>
        <p:spPr>
          <a:xfrm>
            <a:off x="2642706" y="4046235"/>
            <a:ext cx="6858000" cy="1327039"/>
          </a:xfrm>
        </p:spPr>
        <p:txBody>
          <a:bodyPr>
            <a:normAutofit/>
          </a:bodyPr>
          <a:lstStyle/>
          <a:p>
            <a:r>
              <a:rPr lang="en-US" dirty="0"/>
              <a:t>CPSC/AMTH 663</a:t>
            </a:r>
          </a:p>
          <a:p>
            <a:r>
              <a:rPr lang="en-US" dirty="0"/>
              <a:t>CPSC 452</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26210" y="3819646"/>
            <a:ext cx="1717314" cy="1780219"/>
          </a:xfrm>
          <a:prstGeom prst="rect">
            <a:avLst/>
          </a:prstGeom>
        </p:spPr>
      </p:pic>
      <p:pic>
        <p:nvPicPr>
          <p:cNvPr id="1026" name="Picture 2" descr="https://ypps.yale.edu/sites/default/files/yale_logo.gif"/>
          <p:cNvPicPr>
            <a:picLocks noChangeAspect="1" noChangeArrowheads="1"/>
          </p:cNvPicPr>
          <p:nvPr/>
        </p:nvPicPr>
        <p:blipFill rotWithShape="1">
          <a:blip r:embed="rId4">
            <a:extLst>
              <a:ext uri="{28A0092B-C50C-407E-A947-70E740481C1C}">
                <a14:useLocalDpi xmlns:a14="http://schemas.microsoft.com/office/drawing/2010/main" val="0"/>
              </a:ext>
            </a:extLst>
          </a:blip>
          <a:srcRect t="36385" r="58740" b="37504"/>
          <a:stretch/>
        </p:blipFill>
        <p:spPr bwMode="auto">
          <a:xfrm>
            <a:off x="1897889" y="4148368"/>
            <a:ext cx="1988165" cy="998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9649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6B19C-8687-3F4C-A587-64B61F6D097D}"/>
              </a:ext>
            </a:extLst>
          </p:cNvPr>
          <p:cNvSpPr>
            <a:spLocks noGrp="1"/>
          </p:cNvSpPr>
          <p:nvPr>
            <p:ph type="title"/>
          </p:nvPr>
        </p:nvSpPr>
        <p:spPr/>
        <p:txBody>
          <a:bodyPr/>
          <a:lstStyle/>
          <a:p>
            <a:r>
              <a:rPr lang="en-US" dirty="0" err="1"/>
              <a:t>Resnets</a:t>
            </a:r>
            <a:r>
              <a:rPr lang="en-US" dirty="0"/>
              <a:t> as Euler Integrators</a:t>
            </a:r>
          </a:p>
        </p:txBody>
      </p:sp>
      <p:pic>
        <p:nvPicPr>
          <p:cNvPr id="4" name="Picture 3">
            <a:extLst>
              <a:ext uri="{FF2B5EF4-FFF2-40B4-BE49-F238E27FC236}">
                <a16:creationId xmlns:a16="http://schemas.microsoft.com/office/drawing/2014/main" id="{9E5211EE-D357-AB4C-85F3-8406769FDB71}"/>
              </a:ext>
            </a:extLst>
          </p:cNvPr>
          <p:cNvPicPr>
            <a:picLocks noChangeAspect="1"/>
          </p:cNvPicPr>
          <p:nvPr/>
        </p:nvPicPr>
        <p:blipFill>
          <a:blip r:embed="rId2"/>
          <a:stretch>
            <a:fillRect/>
          </a:stretch>
        </p:blipFill>
        <p:spPr>
          <a:xfrm>
            <a:off x="1596656" y="2280536"/>
            <a:ext cx="2895600" cy="2679700"/>
          </a:xfrm>
          <a:prstGeom prst="rect">
            <a:avLst/>
          </a:prstGeom>
        </p:spPr>
      </p:pic>
      <p:pic>
        <p:nvPicPr>
          <p:cNvPr id="6" name="Picture 5">
            <a:extLst>
              <a:ext uri="{FF2B5EF4-FFF2-40B4-BE49-F238E27FC236}">
                <a16:creationId xmlns:a16="http://schemas.microsoft.com/office/drawing/2014/main" id="{D45E0E5B-BB89-9744-8D4F-C1EC5154A95E}"/>
              </a:ext>
            </a:extLst>
          </p:cNvPr>
          <p:cNvPicPr>
            <a:picLocks noChangeAspect="1"/>
          </p:cNvPicPr>
          <p:nvPr/>
        </p:nvPicPr>
        <p:blipFill>
          <a:blip r:embed="rId3"/>
          <a:stretch>
            <a:fillRect/>
          </a:stretch>
        </p:blipFill>
        <p:spPr>
          <a:xfrm>
            <a:off x="6835015" y="1967023"/>
            <a:ext cx="3179444" cy="3721395"/>
          </a:xfrm>
          <a:prstGeom prst="rect">
            <a:avLst/>
          </a:prstGeom>
        </p:spPr>
      </p:pic>
    </p:spTree>
    <p:extLst>
      <p:ext uri="{BB962C8B-B14F-4D97-AF65-F5344CB8AC3E}">
        <p14:creationId xmlns:p14="http://schemas.microsoft.com/office/powerpoint/2010/main" val="1729009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88AE4-540E-1343-B108-4FCE7FA7204F}"/>
              </a:ext>
            </a:extLst>
          </p:cNvPr>
          <p:cNvSpPr>
            <a:spLocks noGrp="1"/>
          </p:cNvSpPr>
          <p:nvPr>
            <p:ph type="title"/>
          </p:nvPr>
        </p:nvSpPr>
        <p:spPr/>
        <p:txBody>
          <a:bodyPr/>
          <a:lstStyle/>
          <a:p>
            <a:r>
              <a:rPr lang="en-US" dirty="0" err="1"/>
              <a:t>ODEnet</a:t>
            </a:r>
            <a:r>
              <a:rPr lang="en-US" dirty="0"/>
              <a:t> </a:t>
            </a:r>
          </a:p>
        </p:txBody>
      </p:sp>
      <p:pic>
        <p:nvPicPr>
          <p:cNvPr id="5" name="Picture 4">
            <a:extLst>
              <a:ext uri="{FF2B5EF4-FFF2-40B4-BE49-F238E27FC236}">
                <a16:creationId xmlns:a16="http://schemas.microsoft.com/office/drawing/2014/main" id="{CB203473-7810-3745-B929-DCC133484A4D}"/>
              </a:ext>
            </a:extLst>
          </p:cNvPr>
          <p:cNvPicPr>
            <a:picLocks noChangeAspect="1"/>
          </p:cNvPicPr>
          <p:nvPr/>
        </p:nvPicPr>
        <p:blipFill>
          <a:blip r:embed="rId2"/>
          <a:stretch>
            <a:fillRect/>
          </a:stretch>
        </p:blipFill>
        <p:spPr>
          <a:xfrm>
            <a:off x="6767567" y="1197861"/>
            <a:ext cx="4852663" cy="5295014"/>
          </a:xfrm>
          <a:prstGeom prst="rect">
            <a:avLst/>
          </a:prstGeom>
        </p:spPr>
      </p:pic>
      <p:sp>
        <p:nvSpPr>
          <p:cNvPr id="6" name="TextBox 5">
            <a:extLst>
              <a:ext uri="{FF2B5EF4-FFF2-40B4-BE49-F238E27FC236}">
                <a16:creationId xmlns:a16="http://schemas.microsoft.com/office/drawing/2014/main" id="{2F4AB2D7-0455-4446-BF81-744CD041998C}"/>
              </a:ext>
            </a:extLst>
          </p:cNvPr>
          <p:cNvSpPr txBox="1"/>
          <p:nvPr/>
        </p:nvSpPr>
        <p:spPr>
          <a:xfrm>
            <a:off x="722070" y="5789110"/>
            <a:ext cx="6361165" cy="646331"/>
          </a:xfrm>
          <a:prstGeom prst="rect">
            <a:avLst/>
          </a:prstGeom>
          <a:noFill/>
        </p:spPr>
        <p:txBody>
          <a:bodyPr wrap="none" rtlCol="0">
            <a:spAutoFit/>
          </a:bodyPr>
          <a:lstStyle/>
          <a:p>
            <a:r>
              <a:rPr lang="en-US" dirty="0"/>
              <a:t>1. Replace a </a:t>
            </a:r>
            <a:r>
              <a:rPr lang="en-US" dirty="0" err="1"/>
              <a:t>resnet</a:t>
            </a:r>
            <a:r>
              <a:rPr lang="en-US" dirty="0"/>
              <a:t> step with a call to an ODE solver</a:t>
            </a:r>
          </a:p>
          <a:p>
            <a:r>
              <a:rPr lang="en-US" dirty="0"/>
              <a:t>2. Internally the ODE solver evaluates dynamics wherever it wants</a:t>
            </a:r>
          </a:p>
        </p:txBody>
      </p:sp>
      <p:pic>
        <p:nvPicPr>
          <p:cNvPr id="7" name="Picture 6">
            <a:extLst>
              <a:ext uri="{FF2B5EF4-FFF2-40B4-BE49-F238E27FC236}">
                <a16:creationId xmlns:a16="http://schemas.microsoft.com/office/drawing/2014/main" id="{6F504920-6889-2948-9C13-5D4449D4520B}"/>
              </a:ext>
            </a:extLst>
          </p:cNvPr>
          <p:cNvPicPr>
            <a:picLocks noChangeAspect="1"/>
          </p:cNvPicPr>
          <p:nvPr/>
        </p:nvPicPr>
        <p:blipFill>
          <a:blip r:embed="rId3"/>
          <a:stretch>
            <a:fillRect/>
          </a:stretch>
        </p:blipFill>
        <p:spPr>
          <a:xfrm>
            <a:off x="1605515" y="1857757"/>
            <a:ext cx="3349403" cy="3764284"/>
          </a:xfrm>
          <a:prstGeom prst="rect">
            <a:avLst/>
          </a:prstGeom>
        </p:spPr>
      </p:pic>
    </p:spTree>
    <p:extLst>
      <p:ext uri="{BB962C8B-B14F-4D97-AF65-F5344CB8AC3E}">
        <p14:creationId xmlns:p14="http://schemas.microsoft.com/office/powerpoint/2010/main" val="224755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1FB9D-7AE9-1B48-96A3-C17326E084C7}"/>
              </a:ext>
            </a:extLst>
          </p:cNvPr>
          <p:cNvSpPr>
            <a:spLocks noGrp="1"/>
          </p:cNvSpPr>
          <p:nvPr>
            <p:ph type="title"/>
          </p:nvPr>
        </p:nvSpPr>
        <p:spPr/>
        <p:txBody>
          <a:bodyPr/>
          <a:lstStyle/>
          <a:p>
            <a:r>
              <a:rPr lang="en-US" dirty="0"/>
              <a:t>How do we train ODE-net?</a:t>
            </a:r>
          </a:p>
        </p:txBody>
      </p:sp>
      <p:sp>
        <p:nvSpPr>
          <p:cNvPr id="3" name="Content Placeholder 2">
            <a:extLst>
              <a:ext uri="{FF2B5EF4-FFF2-40B4-BE49-F238E27FC236}">
                <a16:creationId xmlns:a16="http://schemas.microsoft.com/office/drawing/2014/main" id="{112B7080-3D98-3B48-92AF-9C9EBFC6AF08}"/>
              </a:ext>
            </a:extLst>
          </p:cNvPr>
          <p:cNvSpPr>
            <a:spLocks noGrp="1"/>
          </p:cNvSpPr>
          <p:nvPr>
            <p:ph idx="1"/>
          </p:nvPr>
        </p:nvSpPr>
        <p:spPr/>
        <p:txBody>
          <a:bodyPr/>
          <a:lstStyle/>
          <a:p>
            <a:r>
              <a:rPr lang="en-US" dirty="0"/>
              <a:t>ODE-net layers are calls to ODE solvers</a:t>
            </a:r>
          </a:p>
          <a:p>
            <a:r>
              <a:rPr lang="en-US" dirty="0"/>
              <a:t>This means that in order to train ODE-net we would have to backpropagate through operations of the ODE-solver!</a:t>
            </a:r>
          </a:p>
        </p:txBody>
      </p:sp>
      <p:pic>
        <p:nvPicPr>
          <p:cNvPr id="5" name="Picture 4">
            <a:extLst>
              <a:ext uri="{FF2B5EF4-FFF2-40B4-BE49-F238E27FC236}">
                <a16:creationId xmlns:a16="http://schemas.microsoft.com/office/drawing/2014/main" id="{7332D541-C567-044A-9858-D0A6F8243C07}"/>
              </a:ext>
            </a:extLst>
          </p:cNvPr>
          <p:cNvPicPr>
            <a:picLocks noChangeAspect="1"/>
          </p:cNvPicPr>
          <p:nvPr/>
        </p:nvPicPr>
        <p:blipFill>
          <a:blip r:embed="rId2"/>
          <a:stretch>
            <a:fillRect/>
          </a:stretch>
        </p:blipFill>
        <p:spPr>
          <a:xfrm>
            <a:off x="2870790" y="3728952"/>
            <a:ext cx="6031909" cy="2370517"/>
          </a:xfrm>
          <a:prstGeom prst="rect">
            <a:avLst/>
          </a:prstGeom>
        </p:spPr>
      </p:pic>
    </p:spTree>
    <p:extLst>
      <p:ext uri="{BB962C8B-B14F-4D97-AF65-F5344CB8AC3E}">
        <p14:creationId xmlns:p14="http://schemas.microsoft.com/office/powerpoint/2010/main" val="1619466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35645-43AE-5D4D-95E6-683C61576E92}"/>
              </a:ext>
            </a:extLst>
          </p:cNvPr>
          <p:cNvSpPr>
            <a:spLocks noGrp="1"/>
          </p:cNvSpPr>
          <p:nvPr>
            <p:ph type="title"/>
          </p:nvPr>
        </p:nvSpPr>
        <p:spPr/>
        <p:txBody>
          <a:bodyPr/>
          <a:lstStyle/>
          <a:p>
            <a:r>
              <a:rPr lang="en-US" dirty="0"/>
              <a:t>Avoiding Backprop through ODE Solver!</a:t>
            </a:r>
          </a:p>
        </p:txBody>
      </p:sp>
      <p:sp>
        <p:nvSpPr>
          <p:cNvPr id="3" name="Content Placeholder 2">
            <a:extLst>
              <a:ext uri="{FF2B5EF4-FFF2-40B4-BE49-F238E27FC236}">
                <a16:creationId xmlns:a16="http://schemas.microsoft.com/office/drawing/2014/main" id="{2C0D6C2B-F9B4-6240-83C2-40F60F092996}"/>
              </a:ext>
            </a:extLst>
          </p:cNvPr>
          <p:cNvSpPr>
            <a:spLocks noGrp="1"/>
          </p:cNvSpPr>
          <p:nvPr>
            <p:ph idx="1"/>
          </p:nvPr>
        </p:nvSpPr>
        <p:spPr/>
        <p:txBody>
          <a:bodyPr/>
          <a:lstStyle/>
          <a:p>
            <a:r>
              <a:rPr lang="en-US" dirty="0"/>
              <a:t>Backpropagating through operations of the ODE solver are expensive </a:t>
            </a:r>
          </a:p>
          <a:p>
            <a:r>
              <a:rPr lang="en-US" dirty="0"/>
              <a:t>1. We would have to store intermediary operations of the ODE solver and this would be hard in terms of memory </a:t>
            </a:r>
          </a:p>
          <a:p>
            <a:r>
              <a:rPr lang="en-US" dirty="0"/>
              <a:t>2. This would build up numerical errors as well in practice</a:t>
            </a:r>
          </a:p>
          <a:p>
            <a:r>
              <a:rPr lang="en-US" dirty="0"/>
              <a:t>Solution: approximate the differentiation through a solver </a:t>
            </a:r>
          </a:p>
          <a:p>
            <a:r>
              <a:rPr lang="en-US" dirty="0" err="1"/>
              <a:t>Duvenaud</a:t>
            </a:r>
            <a:r>
              <a:rPr lang="en-US" dirty="0"/>
              <a:t>: “Don’t differentiate the approximation, approximate the derivative!”</a:t>
            </a:r>
          </a:p>
        </p:txBody>
      </p:sp>
    </p:spTree>
    <p:extLst>
      <p:ext uri="{BB962C8B-B14F-4D97-AF65-F5344CB8AC3E}">
        <p14:creationId xmlns:p14="http://schemas.microsoft.com/office/powerpoint/2010/main" val="1711641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CD09B-F568-A840-8789-81C2F670779E}"/>
              </a:ext>
            </a:extLst>
          </p:cNvPr>
          <p:cNvSpPr>
            <a:spLocks noGrp="1"/>
          </p:cNvSpPr>
          <p:nvPr>
            <p:ph type="title"/>
          </p:nvPr>
        </p:nvSpPr>
        <p:spPr/>
        <p:txBody>
          <a:bodyPr/>
          <a:lstStyle/>
          <a:p>
            <a:r>
              <a:rPr lang="en-US" dirty="0"/>
              <a:t>Adjoint Sensitivity to Compute Gradients </a:t>
            </a:r>
          </a:p>
        </p:txBody>
      </p:sp>
      <p:pic>
        <p:nvPicPr>
          <p:cNvPr id="4" name="Picture 3">
            <a:extLst>
              <a:ext uri="{FF2B5EF4-FFF2-40B4-BE49-F238E27FC236}">
                <a16:creationId xmlns:a16="http://schemas.microsoft.com/office/drawing/2014/main" id="{20958ADC-0568-7246-93EA-802B5EE79783}"/>
              </a:ext>
            </a:extLst>
          </p:cNvPr>
          <p:cNvPicPr>
            <a:picLocks noChangeAspect="1"/>
          </p:cNvPicPr>
          <p:nvPr/>
        </p:nvPicPr>
        <p:blipFill>
          <a:blip r:embed="rId2"/>
          <a:stretch>
            <a:fillRect/>
          </a:stretch>
        </p:blipFill>
        <p:spPr>
          <a:xfrm>
            <a:off x="1360968" y="1775748"/>
            <a:ext cx="9299944" cy="4102184"/>
          </a:xfrm>
          <a:prstGeom prst="rect">
            <a:avLst/>
          </a:prstGeom>
        </p:spPr>
      </p:pic>
      <p:sp>
        <p:nvSpPr>
          <p:cNvPr id="5" name="TextBox 4">
            <a:extLst>
              <a:ext uri="{FF2B5EF4-FFF2-40B4-BE49-F238E27FC236}">
                <a16:creationId xmlns:a16="http://schemas.microsoft.com/office/drawing/2014/main" id="{BE7B15F3-77C8-B44B-86FA-4B180F1E0138}"/>
              </a:ext>
            </a:extLst>
          </p:cNvPr>
          <p:cNvSpPr txBox="1"/>
          <p:nvPr/>
        </p:nvSpPr>
        <p:spPr>
          <a:xfrm>
            <a:off x="361507" y="5877932"/>
            <a:ext cx="4793556" cy="369332"/>
          </a:xfrm>
          <a:prstGeom prst="rect">
            <a:avLst/>
          </a:prstGeom>
          <a:noFill/>
        </p:spPr>
        <p:txBody>
          <a:bodyPr wrap="none" rtlCol="0">
            <a:spAutoFit/>
          </a:bodyPr>
          <a:lstStyle/>
          <a:p>
            <a:r>
              <a:rPr lang="en-US" dirty="0"/>
              <a:t>Reverse mode differentiation through time steps </a:t>
            </a:r>
          </a:p>
        </p:txBody>
      </p:sp>
      <p:sp>
        <p:nvSpPr>
          <p:cNvPr id="6" name="TextBox 5">
            <a:extLst>
              <a:ext uri="{FF2B5EF4-FFF2-40B4-BE49-F238E27FC236}">
                <a16:creationId xmlns:a16="http://schemas.microsoft.com/office/drawing/2014/main" id="{2AC64172-4C2F-FE4B-8DEC-2D9BD7FDE4F4}"/>
              </a:ext>
            </a:extLst>
          </p:cNvPr>
          <p:cNvSpPr txBox="1"/>
          <p:nvPr/>
        </p:nvSpPr>
        <p:spPr>
          <a:xfrm>
            <a:off x="6453962" y="5877932"/>
            <a:ext cx="4746749" cy="369332"/>
          </a:xfrm>
          <a:prstGeom prst="rect">
            <a:avLst/>
          </a:prstGeom>
          <a:noFill/>
        </p:spPr>
        <p:txBody>
          <a:bodyPr wrap="none" rtlCol="0">
            <a:spAutoFit/>
          </a:bodyPr>
          <a:lstStyle/>
          <a:p>
            <a:r>
              <a:rPr lang="en-US" dirty="0"/>
              <a:t>Continuous limit of this gives adjoint sensitivities</a:t>
            </a:r>
          </a:p>
        </p:txBody>
      </p:sp>
    </p:spTree>
    <p:extLst>
      <p:ext uri="{BB962C8B-B14F-4D97-AF65-F5344CB8AC3E}">
        <p14:creationId xmlns:p14="http://schemas.microsoft.com/office/powerpoint/2010/main" val="150871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BF6CD-0EC7-314D-82D1-6821AC00C9BD}"/>
              </a:ext>
            </a:extLst>
          </p:cNvPr>
          <p:cNvSpPr>
            <a:spLocks noGrp="1"/>
          </p:cNvSpPr>
          <p:nvPr>
            <p:ph type="title"/>
          </p:nvPr>
        </p:nvSpPr>
        <p:spPr/>
        <p:txBody>
          <a:bodyPr/>
          <a:lstStyle/>
          <a:p>
            <a:r>
              <a:rPr lang="en-US" dirty="0"/>
              <a:t>Meteorology</a:t>
            </a:r>
          </a:p>
        </p:txBody>
      </p:sp>
      <p:sp>
        <p:nvSpPr>
          <p:cNvPr id="3" name="Content Placeholder 2">
            <a:extLst>
              <a:ext uri="{FF2B5EF4-FFF2-40B4-BE49-F238E27FC236}">
                <a16:creationId xmlns:a16="http://schemas.microsoft.com/office/drawing/2014/main" id="{806BC7B7-8AA6-5845-95F6-6D645DC6E0D8}"/>
              </a:ext>
            </a:extLst>
          </p:cNvPr>
          <p:cNvSpPr>
            <a:spLocks noGrp="1"/>
          </p:cNvSpPr>
          <p:nvPr>
            <p:ph idx="1"/>
          </p:nvPr>
        </p:nvSpPr>
        <p:spPr>
          <a:xfrm>
            <a:off x="838200" y="4247909"/>
            <a:ext cx="10515600" cy="1929054"/>
          </a:xfrm>
        </p:spPr>
        <p:txBody>
          <a:bodyPr/>
          <a:lstStyle/>
          <a:p>
            <a:r>
              <a:rPr lang="en-US" dirty="0"/>
              <a:t>a=current weather (humidity, windspeed, temperature…)</a:t>
            </a:r>
          </a:p>
          <a:p>
            <a:r>
              <a:rPr lang="en-US" dirty="0"/>
              <a:t>b=tomorrow’s weather (same variables)</a:t>
            </a:r>
          </a:p>
          <a:p>
            <a:endParaRPr lang="en-US" dirty="0"/>
          </a:p>
        </p:txBody>
      </p:sp>
      <p:pic>
        <p:nvPicPr>
          <p:cNvPr id="4" name="Picture 3">
            <a:extLst>
              <a:ext uri="{FF2B5EF4-FFF2-40B4-BE49-F238E27FC236}">
                <a16:creationId xmlns:a16="http://schemas.microsoft.com/office/drawing/2014/main" id="{75BD0164-46BD-BB41-927F-D7BBC6718C8C}"/>
              </a:ext>
            </a:extLst>
          </p:cNvPr>
          <p:cNvPicPr>
            <a:picLocks noChangeAspect="1"/>
          </p:cNvPicPr>
          <p:nvPr/>
        </p:nvPicPr>
        <p:blipFill>
          <a:blip r:embed="rId2"/>
          <a:stretch>
            <a:fillRect/>
          </a:stretch>
        </p:blipFill>
        <p:spPr>
          <a:xfrm>
            <a:off x="1932972" y="1690688"/>
            <a:ext cx="7601432" cy="2148928"/>
          </a:xfrm>
          <a:prstGeom prst="rect">
            <a:avLst/>
          </a:prstGeom>
        </p:spPr>
      </p:pic>
    </p:spTree>
    <p:extLst>
      <p:ext uri="{BB962C8B-B14F-4D97-AF65-F5344CB8AC3E}">
        <p14:creationId xmlns:p14="http://schemas.microsoft.com/office/powerpoint/2010/main" val="2544943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414EB-C7FC-FB40-B9D6-E877DDA919C9}"/>
              </a:ext>
            </a:extLst>
          </p:cNvPr>
          <p:cNvSpPr>
            <a:spLocks noGrp="1"/>
          </p:cNvSpPr>
          <p:nvPr>
            <p:ph type="title"/>
          </p:nvPr>
        </p:nvSpPr>
        <p:spPr/>
        <p:txBody>
          <a:bodyPr/>
          <a:lstStyle/>
          <a:p>
            <a:r>
              <a:rPr lang="en-US" dirty="0"/>
              <a:t>Computed using numerical integration</a:t>
            </a:r>
          </a:p>
        </p:txBody>
      </p:sp>
      <p:sp>
        <p:nvSpPr>
          <p:cNvPr id="3" name="Content Placeholder 2">
            <a:extLst>
              <a:ext uri="{FF2B5EF4-FFF2-40B4-BE49-F238E27FC236}">
                <a16:creationId xmlns:a16="http://schemas.microsoft.com/office/drawing/2014/main" id="{E1A6090A-F0B6-6846-8561-81805885BF64}"/>
              </a:ext>
            </a:extLst>
          </p:cNvPr>
          <p:cNvSpPr>
            <a:spLocks noGrp="1"/>
          </p:cNvSpPr>
          <p:nvPr>
            <p:ph idx="1"/>
          </p:nvPr>
        </p:nvSpPr>
        <p:spPr/>
        <p:txBody>
          <a:bodyPr/>
          <a:lstStyle/>
          <a:p>
            <a:r>
              <a:rPr lang="en-US" dirty="0"/>
              <a:t>Euler’s method</a:t>
            </a:r>
          </a:p>
          <a:p>
            <a:r>
              <a:rPr lang="en-US" dirty="0"/>
              <a:t>Runge </a:t>
            </a:r>
            <a:r>
              <a:rPr lang="en-US" dirty="0" err="1"/>
              <a:t>Kutta</a:t>
            </a:r>
            <a:endParaRPr lang="en-US" dirty="0"/>
          </a:p>
          <a:p>
            <a:endParaRPr lang="en-US" dirty="0"/>
          </a:p>
          <a:p>
            <a:endParaRPr lang="en-US" dirty="0"/>
          </a:p>
          <a:p>
            <a:endParaRPr lang="en-US" dirty="0"/>
          </a:p>
          <a:p>
            <a:r>
              <a:rPr lang="en-US" dirty="0"/>
              <a:t>Sensitivity of the result:</a:t>
            </a:r>
          </a:p>
          <a:p>
            <a:pPr lvl="1"/>
            <a:r>
              <a:rPr lang="en-US" dirty="0"/>
              <a:t>How much does the performance measure change if you perturb the input a little bit?</a:t>
            </a:r>
          </a:p>
        </p:txBody>
      </p:sp>
      <p:pic>
        <p:nvPicPr>
          <p:cNvPr id="4" name="Picture 3">
            <a:extLst>
              <a:ext uri="{FF2B5EF4-FFF2-40B4-BE49-F238E27FC236}">
                <a16:creationId xmlns:a16="http://schemas.microsoft.com/office/drawing/2014/main" id="{E097A011-519B-C042-A494-0B1355C33E66}"/>
              </a:ext>
            </a:extLst>
          </p:cNvPr>
          <p:cNvPicPr>
            <a:picLocks noChangeAspect="1"/>
          </p:cNvPicPr>
          <p:nvPr/>
        </p:nvPicPr>
        <p:blipFill>
          <a:blip r:embed="rId2"/>
          <a:stretch>
            <a:fillRect/>
          </a:stretch>
        </p:blipFill>
        <p:spPr>
          <a:xfrm>
            <a:off x="2235200" y="2933700"/>
            <a:ext cx="7721600" cy="990600"/>
          </a:xfrm>
          <a:prstGeom prst="rect">
            <a:avLst/>
          </a:prstGeom>
        </p:spPr>
      </p:pic>
    </p:spTree>
    <p:extLst>
      <p:ext uri="{BB962C8B-B14F-4D97-AF65-F5344CB8AC3E}">
        <p14:creationId xmlns:p14="http://schemas.microsoft.com/office/powerpoint/2010/main" val="2644572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A97BC-0E91-3649-928B-0A8029CE77B7}"/>
              </a:ext>
            </a:extLst>
          </p:cNvPr>
          <p:cNvSpPr>
            <a:spLocks noGrp="1"/>
          </p:cNvSpPr>
          <p:nvPr>
            <p:ph type="title"/>
          </p:nvPr>
        </p:nvSpPr>
        <p:spPr/>
        <p:txBody>
          <a:bodyPr/>
          <a:lstStyle/>
          <a:p>
            <a:r>
              <a:rPr lang="en-US" dirty="0"/>
              <a:t>Sensitivity of a model</a:t>
            </a:r>
          </a:p>
        </p:txBody>
      </p:sp>
      <p:sp>
        <p:nvSpPr>
          <p:cNvPr id="3" name="Content Placeholder 2">
            <a:extLst>
              <a:ext uri="{FF2B5EF4-FFF2-40B4-BE49-F238E27FC236}">
                <a16:creationId xmlns:a16="http://schemas.microsoft.com/office/drawing/2014/main" id="{6F770AD4-C987-6040-9F1C-9842EFB306AE}"/>
              </a:ext>
            </a:extLst>
          </p:cNvPr>
          <p:cNvSpPr>
            <a:spLocks noGrp="1"/>
          </p:cNvSpPr>
          <p:nvPr>
            <p:ph idx="1"/>
          </p:nvPr>
        </p:nvSpPr>
        <p:spPr/>
        <p:txBody>
          <a:bodyPr/>
          <a:lstStyle/>
          <a:p>
            <a:r>
              <a:rPr lang="en-US" dirty="0"/>
              <a:t>If you give basically the same current information,  you should get the same next-state information</a:t>
            </a:r>
          </a:p>
          <a:p>
            <a:r>
              <a:rPr lang="en-US" dirty="0"/>
              <a:t>Imagine if you gave it 1mph lower windspeed and it said the temperature tomorrow was 50 degrees higher!</a:t>
            </a:r>
          </a:p>
          <a:p>
            <a:r>
              <a:rPr lang="en-US" dirty="0"/>
              <a:t>Computing sensitivity: </a:t>
            </a:r>
          </a:p>
        </p:txBody>
      </p:sp>
      <p:pic>
        <p:nvPicPr>
          <p:cNvPr id="4" name="Picture 3">
            <a:extLst>
              <a:ext uri="{FF2B5EF4-FFF2-40B4-BE49-F238E27FC236}">
                <a16:creationId xmlns:a16="http://schemas.microsoft.com/office/drawing/2014/main" id="{C7E1EF50-EC20-284C-9632-3C73D6A3A186}"/>
              </a:ext>
            </a:extLst>
          </p:cNvPr>
          <p:cNvPicPr>
            <a:picLocks noChangeAspect="1"/>
          </p:cNvPicPr>
          <p:nvPr/>
        </p:nvPicPr>
        <p:blipFill>
          <a:blip r:embed="rId2"/>
          <a:stretch>
            <a:fillRect/>
          </a:stretch>
        </p:blipFill>
        <p:spPr>
          <a:xfrm>
            <a:off x="2072753" y="4281990"/>
            <a:ext cx="2374900" cy="863600"/>
          </a:xfrm>
          <a:prstGeom prst="rect">
            <a:avLst/>
          </a:prstGeom>
        </p:spPr>
      </p:pic>
      <p:pic>
        <p:nvPicPr>
          <p:cNvPr id="5" name="Picture 4">
            <a:extLst>
              <a:ext uri="{FF2B5EF4-FFF2-40B4-BE49-F238E27FC236}">
                <a16:creationId xmlns:a16="http://schemas.microsoft.com/office/drawing/2014/main" id="{5D656B4B-C7C0-814D-94D7-A8554E910AAC}"/>
              </a:ext>
            </a:extLst>
          </p:cNvPr>
          <p:cNvPicPr>
            <a:picLocks noChangeAspect="1"/>
          </p:cNvPicPr>
          <p:nvPr/>
        </p:nvPicPr>
        <p:blipFill>
          <a:blip r:embed="rId3"/>
          <a:stretch>
            <a:fillRect/>
          </a:stretch>
        </p:blipFill>
        <p:spPr>
          <a:xfrm>
            <a:off x="6582299" y="4001294"/>
            <a:ext cx="2324100" cy="1447800"/>
          </a:xfrm>
          <a:prstGeom prst="rect">
            <a:avLst/>
          </a:prstGeom>
        </p:spPr>
      </p:pic>
      <p:sp>
        <p:nvSpPr>
          <p:cNvPr id="6" name="Right Arrow 5">
            <a:extLst>
              <a:ext uri="{FF2B5EF4-FFF2-40B4-BE49-F238E27FC236}">
                <a16:creationId xmlns:a16="http://schemas.microsoft.com/office/drawing/2014/main" id="{4CA86A36-787A-5540-A91F-4BBC312E9677}"/>
              </a:ext>
            </a:extLst>
          </p:cNvPr>
          <p:cNvSpPr/>
          <p:nvPr/>
        </p:nvSpPr>
        <p:spPr>
          <a:xfrm>
            <a:off x="4664597" y="4599319"/>
            <a:ext cx="1319514" cy="2517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0887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7C6FA-2016-4640-9B22-8D5E9DC9DAE8}"/>
              </a:ext>
            </a:extLst>
          </p:cNvPr>
          <p:cNvSpPr>
            <a:spLocks noGrp="1"/>
          </p:cNvSpPr>
          <p:nvPr>
            <p:ph type="title"/>
          </p:nvPr>
        </p:nvSpPr>
        <p:spPr/>
        <p:txBody>
          <a:bodyPr/>
          <a:lstStyle/>
          <a:p>
            <a:r>
              <a:rPr lang="en-US" dirty="0"/>
              <a:t>Sensitivity Equation </a:t>
            </a:r>
          </a:p>
        </p:txBody>
      </p:sp>
      <p:pic>
        <p:nvPicPr>
          <p:cNvPr id="6" name="Picture 5">
            <a:extLst>
              <a:ext uri="{FF2B5EF4-FFF2-40B4-BE49-F238E27FC236}">
                <a16:creationId xmlns:a16="http://schemas.microsoft.com/office/drawing/2014/main" id="{04C5C341-1527-2047-8224-EADBB7DBED3C}"/>
              </a:ext>
            </a:extLst>
          </p:cNvPr>
          <p:cNvPicPr>
            <a:picLocks noChangeAspect="1"/>
          </p:cNvPicPr>
          <p:nvPr/>
        </p:nvPicPr>
        <p:blipFill>
          <a:blip r:embed="rId2"/>
          <a:stretch>
            <a:fillRect/>
          </a:stretch>
        </p:blipFill>
        <p:spPr>
          <a:xfrm>
            <a:off x="1796568" y="1690688"/>
            <a:ext cx="7302500" cy="3048000"/>
          </a:xfrm>
          <a:prstGeom prst="rect">
            <a:avLst/>
          </a:prstGeom>
        </p:spPr>
      </p:pic>
      <p:pic>
        <p:nvPicPr>
          <p:cNvPr id="7" name="Picture 6">
            <a:extLst>
              <a:ext uri="{FF2B5EF4-FFF2-40B4-BE49-F238E27FC236}">
                <a16:creationId xmlns:a16="http://schemas.microsoft.com/office/drawing/2014/main" id="{71B03988-BE7D-6440-A03C-F8E4F0AE2976}"/>
              </a:ext>
            </a:extLst>
          </p:cNvPr>
          <p:cNvPicPr>
            <a:picLocks noChangeAspect="1"/>
          </p:cNvPicPr>
          <p:nvPr/>
        </p:nvPicPr>
        <p:blipFill>
          <a:blip r:embed="rId3"/>
          <a:stretch>
            <a:fillRect/>
          </a:stretch>
        </p:blipFill>
        <p:spPr>
          <a:xfrm>
            <a:off x="1252799" y="4466622"/>
            <a:ext cx="6121400" cy="1790700"/>
          </a:xfrm>
          <a:prstGeom prst="rect">
            <a:avLst/>
          </a:prstGeom>
        </p:spPr>
      </p:pic>
    </p:spTree>
    <p:extLst>
      <p:ext uri="{BB962C8B-B14F-4D97-AF65-F5344CB8AC3E}">
        <p14:creationId xmlns:p14="http://schemas.microsoft.com/office/powerpoint/2010/main" val="653060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2562F-4D34-4942-85F8-9EACBBBF56FD}"/>
              </a:ext>
            </a:extLst>
          </p:cNvPr>
          <p:cNvSpPr>
            <a:spLocks noGrp="1"/>
          </p:cNvSpPr>
          <p:nvPr>
            <p:ph type="title"/>
          </p:nvPr>
        </p:nvSpPr>
        <p:spPr/>
        <p:txBody>
          <a:bodyPr/>
          <a:lstStyle/>
          <a:p>
            <a:r>
              <a:rPr lang="en-US" dirty="0"/>
              <a:t>As a constrained optimization</a:t>
            </a:r>
          </a:p>
        </p:txBody>
      </p:sp>
      <p:pic>
        <p:nvPicPr>
          <p:cNvPr id="4" name="Picture 3">
            <a:extLst>
              <a:ext uri="{FF2B5EF4-FFF2-40B4-BE49-F238E27FC236}">
                <a16:creationId xmlns:a16="http://schemas.microsoft.com/office/drawing/2014/main" id="{5EB13028-B6D2-7343-ADCC-AC410F7E846D}"/>
              </a:ext>
            </a:extLst>
          </p:cNvPr>
          <p:cNvPicPr>
            <a:picLocks noChangeAspect="1"/>
          </p:cNvPicPr>
          <p:nvPr/>
        </p:nvPicPr>
        <p:blipFill>
          <a:blip r:embed="rId2"/>
          <a:stretch>
            <a:fillRect/>
          </a:stretch>
        </p:blipFill>
        <p:spPr>
          <a:xfrm>
            <a:off x="838200" y="2123312"/>
            <a:ext cx="6375400" cy="2159000"/>
          </a:xfrm>
          <a:prstGeom prst="rect">
            <a:avLst/>
          </a:prstGeom>
        </p:spPr>
      </p:pic>
      <p:pic>
        <p:nvPicPr>
          <p:cNvPr id="5" name="Picture 4">
            <a:extLst>
              <a:ext uri="{FF2B5EF4-FFF2-40B4-BE49-F238E27FC236}">
                <a16:creationId xmlns:a16="http://schemas.microsoft.com/office/drawing/2014/main" id="{463FCFF3-C429-1642-9E19-E9641D9F40DC}"/>
              </a:ext>
            </a:extLst>
          </p:cNvPr>
          <p:cNvPicPr>
            <a:picLocks noChangeAspect="1"/>
          </p:cNvPicPr>
          <p:nvPr/>
        </p:nvPicPr>
        <p:blipFill>
          <a:blip r:embed="rId3"/>
          <a:stretch>
            <a:fillRect/>
          </a:stretch>
        </p:blipFill>
        <p:spPr>
          <a:xfrm>
            <a:off x="6798841" y="1932812"/>
            <a:ext cx="4597400" cy="2349500"/>
          </a:xfrm>
          <a:prstGeom prst="rect">
            <a:avLst/>
          </a:prstGeom>
        </p:spPr>
      </p:pic>
      <p:sp>
        <p:nvSpPr>
          <p:cNvPr id="6" name="TextBox 5">
            <a:extLst>
              <a:ext uri="{FF2B5EF4-FFF2-40B4-BE49-F238E27FC236}">
                <a16:creationId xmlns:a16="http://schemas.microsoft.com/office/drawing/2014/main" id="{F0AED3A9-4D0C-CF43-B1B0-CA568FB9B629}"/>
              </a:ext>
            </a:extLst>
          </p:cNvPr>
          <p:cNvSpPr txBox="1"/>
          <p:nvPr/>
        </p:nvSpPr>
        <p:spPr>
          <a:xfrm>
            <a:off x="1551008" y="4606724"/>
            <a:ext cx="1519647" cy="369332"/>
          </a:xfrm>
          <a:prstGeom prst="rect">
            <a:avLst/>
          </a:prstGeom>
          <a:noFill/>
        </p:spPr>
        <p:txBody>
          <a:bodyPr wrap="none" rtlCol="0">
            <a:spAutoFit/>
          </a:bodyPr>
          <a:lstStyle/>
          <a:p>
            <a:r>
              <a:rPr lang="en-US" dirty="0"/>
              <a:t>Discrete Time </a:t>
            </a:r>
          </a:p>
        </p:txBody>
      </p:sp>
      <p:sp>
        <p:nvSpPr>
          <p:cNvPr id="7" name="TextBox 6">
            <a:extLst>
              <a:ext uri="{FF2B5EF4-FFF2-40B4-BE49-F238E27FC236}">
                <a16:creationId xmlns:a16="http://schemas.microsoft.com/office/drawing/2014/main" id="{F2221F45-D0FE-6845-BC42-A3D7957AB027}"/>
              </a:ext>
            </a:extLst>
          </p:cNvPr>
          <p:cNvSpPr txBox="1"/>
          <p:nvPr/>
        </p:nvSpPr>
        <p:spPr>
          <a:xfrm>
            <a:off x="7639291" y="4791390"/>
            <a:ext cx="3519040" cy="923330"/>
          </a:xfrm>
          <a:prstGeom prst="rect">
            <a:avLst/>
          </a:prstGeom>
          <a:noFill/>
        </p:spPr>
        <p:txBody>
          <a:bodyPr wrap="none" rtlCol="0">
            <a:spAutoFit/>
          </a:bodyPr>
          <a:lstStyle/>
          <a:p>
            <a:r>
              <a:rPr lang="en-US" dirty="0"/>
              <a:t>Continuous time, this can be solved</a:t>
            </a:r>
          </a:p>
          <a:p>
            <a:r>
              <a:rPr lang="en-US" dirty="0"/>
              <a:t>By an ODE solver it is a system of</a:t>
            </a:r>
          </a:p>
          <a:p>
            <a:r>
              <a:rPr lang="en-US" dirty="0"/>
              <a:t>Differential algebraic equations! </a:t>
            </a:r>
          </a:p>
        </p:txBody>
      </p:sp>
    </p:spTree>
    <p:extLst>
      <p:ext uri="{BB962C8B-B14F-4D97-AF65-F5344CB8AC3E}">
        <p14:creationId xmlns:p14="http://schemas.microsoft.com/office/powerpoint/2010/main" val="3737367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3DF46-DF77-0249-981A-5060BCCE5E01}"/>
              </a:ext>
            </a:extLst>
          </p:cNvPr>
          <p:cNvSpPr>
            <a:spLocks noGrp="1"/>
          </p:cNvSpPr>
          <p:nvPr>
            <p:ph type="title"/>
          </p:nvPr>
        </p:nvSpPr>
        <p:spPr/>
        <p:txBody>
          <a:bodyPr/>
          <a:lstStyle/>
          <a:p>
            <a:r>
              <a:rPr lang="en-US" dirty="0"/>
              <a:t>Neural ODE Problem Setup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F93C19-C0E6-3D44-8515-F4B047A9E61B}"/>
                  </a:ext>
                </a:extLst>
              </p:cNvPr>
              <p:cNvSpPr>
                <a:spLocks noGrp="1"/>
              </p:cNvSpPr>
              <p:nvPr>
                <p:ph idx="1"/>
              </p:nvPr>
            </p:nvSpPr>
            <p:spPr>
              <a:xfrm>
                <a:off x="659219" y="1825625"/>
                <a:ext cx="10694581" cy="4351338"/>
              </a:xfrm>
            </p:spPr>
            <p:txBody>
              <a:bodyPr/>
              <a:lstStyle/>
              <a:p>
                <a:r>
                  <a:rPr lang="en-US" dirty="0"/>
                  <a:t>We have a function F(</a:t>
                </a:r>
                <a:r>
                  <a:rPr lang="en-US" dirty="0" err="1"/>
                  <a:t>x,t</a:t>
                </a:r>
                <a:r>
                  <a:rPr lang="en-US" dirty="0"/>
                  <a:t>) and we want to train a neural network to compute F(x, t</a:t>
                </a:r>
                <a:r>
                  <a:rPr lang="en-US" baseline="-25000" dirty="0"/>
                  <a:t>1</a:t>
                </a:r>
                <a:r>
                  <a:rPr lang="en-US" dirty="0"/>
                  <a:t>) given F(x, t</a:t>
                </a:r>
                <a:r>
                  <a:rPr lang="en-US" baseline="-25000" dirty="0"/>
                  <a:t>0</a:t>
                </a:r>
                <a:r>
                  <a:rPr lang="en-US" dirty="0"/>
                  <a:t>)</a:t>
                </a:r>
              </a:p>
              <a:p>
                <a:r>
                  <a:rPr lang="en-US" dirty="0"/>
                  <a:t>If DF/dt=f=F(</a:t>
                </a:r>
                <a:r>
                  <a:rPr lang="en-US" dirty="0" err="1"/>
                  <a:t>x,t</a:t>
                </a:r>
                <a:r>
                  <a:rPr lang="en-US" dirty="0"/>
                  <a:t>,</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a14:m>
                <a:r>
                  <a:rPr lang="en-US" dirty="0"/>
                  <a:t> then this is called an initial value problem</a:t>
                </a:r>
              </a:p>
              <a:p>
                <a:r>
                  <a:rPr lang="en-US" dirty="0"/>
                  <a:t>Initial value problems can be solved by ODE solvers</a:t>
                </a:r>
              </a:p>
              <a:p>
                <a:r>
                  <a:rPr lang="en-US" dirty="0"/>
                  <a:t>But we don’t know f and would like to use a neural network to learn it</a:t>
                </a:r>
              </a:p>
            </p:txBody>
          </p:sp>
        </mc:Choice>
        <mc:Fallback xmlns="">
          <p:sp>
            <p:nvSpPr>
              <p:cNvPr id="3" name="Content Placeholder 2">
                <a:extLst>
                  <a:ext uri="{FF2B5EF4-FFF2-40B4-BE49-F238E27FC236}">
                    <a16:creationId xmlns:a16="http://schemas.microsoft.com/office/drawing/2014/main" id="{5DF93C19-C0E6-3D44-8515-F4B047A9E61B}"/>
                  </a:ext>
                </a:extLst>
              </p:cNvPr>
              <p:cNvSpPr>
                <a:spLocks noGrp="1" noRot="1" noChangeAspect="1" noMove="1" noResize="1" noEditPoints="1" noAdjustHandles="1" noChangeArrowheads="1" noChangeShapeType="1" noTextEdit="1"/>
              </p:cNvSpPr>
              <p:nvPr>
                <p:ph idx="1"/>
              </p:nvPr>
            </p:nvSpPr>
            <p:spPr>
              <a:xfrm>
                <a:off x="659219" y="1825625"/>
                <a:ext cx="10694581" cy="4351338"/>
              </a:xfrm>
              <a:blipFill>
                <a:blip r:embed="rId2"/>
                <a:stretch>
                  <a:fillRect l="-948" t="-2326"/>
                </a:stretch>
              </a:blipFill>
            </p:spPr>
            <p:txBody>
              <a:bodyPr/>
              <a:lstStyle/>
              <a:p>
                <a:r>
                  <a:rPr lang="en-US">
                    <a:noFill/>
                  </a:rPr>
                  <a:t> </a:t>
                </a:r>
              </a:p>
            </p:txBody>
          </p:sp>
        </mc:Fallback>
      </mc:AlternateContent>
    </p:spTree>
    <p:extLst>
      <p:ext uri="{BB962C8B-B14F-4D97-AF65-F5344CB8AC3E}">
        <p14:creationId xmlns:p14="http://schemas.microsoft.com/office/powerpoint/2010/main" val="26962913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5A718-6FD5-0740-8161-94D620895E29}"/>
              </a:ext>
            </a:extLst>
          </p:cNvPr>
          <p:cNvSpPr>
            <a:spLocks noGrp="1"/>
          </p:cNvSpPr>
          <p:nvPr>
            <p:ph type="title"/>
          </p:nvPr>
        </p:nvSpPr>
        <p:spPr/>
        <p:txBody>
          <a:bodyPr/>
          <a:lstStyle/>
          <a:p>
            <a:r>
              <a:rPr lang="en-US" dirty="0"/>
              <a:t>Low Memory Costs</a:t>
            </a:r>
          </a:p>
        </p:txBody>
      </p:sp>
      <p:sp>
        <p:nvSpPr>
          <p:cNvPr id="3" name="Content Placeholder 2">
            <a:extLst>
              <a:ext uri="{FF2B5EF4-FFF2-40B4-BE49-F238E27FC236}">
                <a16:creationId xmlns:a16="http://schemas.microsoft.com/office/drawing/2014/main" id="{93808A51-8A0B-5E4F-8FCA-B9B8AB7D3A93}"/>
              </a:ext>
            </a:extLst>
          </p:cNvPr>
          <p:cNvSpPr>
            <a:spLocks noGrp="1"/>
          </p:cNvSpPr>
          <p:nvPr>
            <p:ph idx="1"/>
          </p:nvPr>
        </p:nvSpPr>
        <p:spPr>
          <a:xfrm>
            <a:off x="838200" y="1825625"/>
            <a:ext cx="5169061" cy="4351338"/>
          </a:xfrm>
        </p:spPr>
        <p:txBody>
          <a:bodyPr/>
          <a:lstStyle/>
          <a:p>
            <a:r>
              <a:rPr lang="en-US" dirty="0"/>
              <a:t>No longer need to store intermediate values in the continuous case</a:t>
            </a:r>
          </a:p>
          <a:p>
            <a:r>
              <a:rPr lang="en-US" dirty="0"/>
              <a:t>You can reconstruct them as you go along by running the system in reverse!</a:t>
            </a:r>
          </a:p>
        </p:txBody>
      </p:sp>
      <p:pic>
        <p:nvPicPr>
          <p:cNvPr id="4" name="Picture 3">
            <a:extLst>
              <a:ext uri="{FF2B5EF4-FFF2-40B4-BE49-F238E27FC236}">
                <a16:creationId xmlns:a16="http://schemas.microsoft.com/office/drawing/2014/main" id="{2216FAA0-99CC-0749-BDAA-F4D5930CFE11}"/>
              </a:ext>
            </a:extLst>
          </p:cNvPr>
          <p:cNvPicPr>
            <a:picLocks noChangeAspect="1"/>
          </p:cNvPicPr>
          <p:nvPr/>
        </p:nvPicPr>
        <p:blipFill>
          <a:blip r:embed="rId2"/>
          <a:stretch>
            <a:fillRect/>
          </a:stretch>
        </p:blipFill>
        <p:spPr>
          <a:xfrm>
            <a:off x="6197253" y="1825624"/>
            <a:ext cx="4959697" cy="3926993"/>
          </a:xfrm>
          <a:prstGeom prst="rect">
            <a:avLst/>
          </a:prstGeom>
        </p:spPr>
      </p:pic>
    </p:spTree>
    <p:extLst>
      <p:ext uri="{BB962C8B-B14F-4D97-AF65-F5344CB8AC3E}">
        <p14:creationId xmlns:p14="http://schemas.microsoft.com/office/powerpoint/2010/main" val="2136542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97322-0528-1447-B0B9-4E177653C0DE}"/>
              </a:ext>
            </a:extLst>
          </p:cNvPr>
          <p:cNvSpPr>
            <a:spLocks noGrp="1"/>
          </p:cNvSpPr>
          <p:nvPr>
            <p:ph type="title"/>
          </p:nvPr>
        </p:nvSpPr>
        <p:spPr/>
        <p:txBody>
          <a:bodyPr/>
          <a:lstStyle/>
          <a:p>
            <a:r>
              <a:rPr lang="en-US" dirty="0"/>
              <a:t>Adjoint Sensitivity in Neural ODE </a:t>
            </a:r>
          </a:p>
        </p:txBody>
      </p:sp>
      <p:pic>
        <p:nvPicPr>
          <p:cNvPr id="7" name="Picture 6">
            <a:extLst>
              <a:ext uri="{FF2B5EF4-FFF2-40B4-BE49-F238E27FC236}">
                <a16:creationId xmlns:a16="http://schemas.microsoft.com/office/drawing/2014/main" id="{040DA846-62D9-A440-BD78-FDBBEA0BB81F}"/>
              </a:ext>
            </a:extLst>
          </p:cNvPr>
          <p:cNvPicPr>
            <a:picLocks noChangeAspect="1"/>
          </p:cNvPicPr>
          <p:nvPr/>
        </p:nvPicPr>
        <p:blipFill>
          <a:blip r:embed="rId2"/>
          <a:stretch>
            <a:fillRect/>
          </a:stretch>
        </p:blipFill>
        <p:spPr>
          <a:xfrm>
            <a:off x="664579" y="5148296"/>
            <a:ext cx="3886200" cy="723900"/>
          </a:xfrm>
          <a:prstGeom prst="rect">
            <a:avLst/>
          </a:prstGeom>
        </p:spPr>
      </p:pic>
      <p:pic>
        <p:nvPicPr>
          <p:cNvPr id="9" name="Picture 8">
            <a:extLst>
              <a:ext uri="{FF2B5EF4-FFF2-40B4-BE49-F238E27FC236}">
                <a16:creationId xmlns:a16="http://schemas.microsoft.com/office/drawing/2014/main" id="{CCEEA443-2C69-6F4A-A3D3-1EDC7EFB6D4F}"/>
              </a:ext>
            </a:extLst>
          </p:cNvPr>
          <p:cNvPicPr>
            <a:picLocks noChangeAspect="1"/>
          </p:cNvPicPr>
          <p:nvPr/>
        </p:nvPicPr>
        <p:blipFill>
          <a:blip r:embed="rId3"/>
          <a:stretch>
            <a:fillRect/>
          </a:stretch>
        </p:blipFill>
        <p:spPr>
          <a:xfrm>
            <a:off x="1373065" y="3529760"/>
            <a:ext cx="2679700" cy="571500"/>
          </a:xfrm>
          <a:prstGeom prst="rect">
            <a:avLst/>
          </a:prstGeom>
        </p:spPr>
      </p:pic>
      <p:sp>
        <p:nvSpPr>
          <p:cNvPr id="10" name="TextBox 9">
            <a:extLst>
              <a:ext uri="{FF2B5EF4-FFF2-40B4-BE49-F238E27FC236}">
                <a16:creationId xmlns:a16="http://schemas.microsoft.com/office/drawing/2014/main" id="{8558B4B2-9AAB-8343-8DD9-23A076B8EB19}"/>
              </a:ext>
            </a:extLst>
          </p:cNvPr>
          <p:cNvSpPr txBox="1"/>
          <p:nvPr/>
        </p:nvSpPr>
        <p:spPr>
          <a:xfrm>
            <a:off x="838200" y="4343644"/>
            <a:ext cx="4083490" cy="646331"/>
          </a:xfrm>
          <a:prstGeom prst="rect">
            <a:avLst/>
          </a:prstGeom>
          <a:noFill/>
        </p:spPr>
        <p:txBody>
          <a:bodyPr wrap="none" rtlCol="0">
            <a:spAutoFit/>
          </a:bodyPr>
          <a:lstStyle/>
          <a:p>
            <a:r>
              <a:rPr lang="en-US" dirty="0"/>
              <a:t>Adjoint = derivative of Loss,  Hidden State</a:t>
            </a:r>
          </a:p>
          <a:p>
            <a:r>
              <a:rPr lang="en-US" dirty="0"/>
              <a:t>or intermediate timepoint</a:t>
            </a:r>
          </a:p>
        </p:txBody>
      </p:sp>
      <p:pic>
        <p:nvPicPr>
          <p:cNvPr id="11" name="Picture 10">
            <a:extLst>
              <a:ext uri="{FF2B5EF4-FFF2-40B4-BE49-F238E27FC236}">
                <a16:creationId xmlns:a16="http://schemas.microsoft.com/office/drawing/2014/main" id="{550B4016-EC71-D94F-8EC1-DB1F946E4DA0}"/>
              </a:ext>
            </a:extLst>
          </p:cNvPr>
          <p:cNvPicPr>
            <a:picLocks noChangeAspect="1"/>
          </p:cNvPicPr>
          <p:nvPr/>
        </p:nvPicPr>
        <p:blipFill>
          <a:blip r:embed="rId4"/>
          <a:stretch>
            <a:fillRect/>
          </a:stretch>
        </p:blipFill>
        <p:spPr>
          <a:xfrm>
            <a:off x="5764192" y="2637600"/>
            <a:ext cx="5353615" cy="3711402"/>
          </a:xfrm>
          <a:prstGeom prst="rect">
            <a:avLst/>
          </a:prstGeom>
        </p:spPr>
      </p:pic>
      <p:pic>
        <p:nvPicPr>
          <p:cNvPr id="12" name="Picture 11">
            <a:extLst>
              <a:ext uri="{FF2B5EF4-FFF2-40B4-BE49-F238E27FC236}">
                <a16:creationId xmlns:a16="http://schemas.microsoft.com/office/drawing/2014/main" id="{251C8720-4C33-5847-92D4-A731EEE75F1D}"/>
              </a:ext>
            </a:extLst>
          </p:cNvPr>
          <p:cNvPicPr>
            <a:picLocks noChangeAspect="1"/>
          </p:cNvPicPr>
          <p:nvPr/>
        </p:nvPicPr>
        <p:blipFill>
          <a:blip r:embed="rId5"/>
          <a:stretch>
            <a:fillRect/>
          </a:stretch>
        </p:blipFill>
        <p:spPr>
          <a:xfrm>
            <a:off x="516361" y="1709704"/>
            <a:ext cx="6821024" cy="454440"/>
          </a:xfrm>
          <a:prstGeom prst="rect">
            <a:avLst/>
          </a:prstGeom>
        </p:spPr>
      </p:pic>
      <p:pic>
        <p:nvPicPr>
          <p:cNvPr id="13" name="Picture 12">
            <a:extLst>
              <a:ext uri="{FF2B5EF4-FFF2-40B4-BE49-F238E27FC236}">
                <a16:creationId xmlns:a16="http://schemas.microsoft.com/office/drawing/2014/main" id="{BD780CFC-BA48-8B41-85D3-DF8315704FC3}"/>
              </a:ext>
            </a:extLst>
          </p:cNvPr>
          <p:cNvPicPr>
            <a:picLocks noChangeAspect="1"/>
          </p:cNvPicPr>
          <p:nvPr/>
        </p:nvPicPr>
        <p:blipFill>
          <a:blip r:embed="rId6"/>
          <a:stretch>
            <a:fillRect/>
          </a:stretch>
        </p:blipFill>
        <p:spPr>
          <a:xfrm>
            <a:off x="1169686" y="2353693"/>
            <a:ext cx="3987800" cy="977900"/>
          </a:xfrm>
          <a:prstGeom prst="rect">
            <a:avLst/>
          </a:prstGeom>
        </p:spPr>
      </p:pic>
    </p:spTree>
    <p:extLst>
      <p:ext uri="{BB962C8B-B14F-4D97-AF65-F5344CB8AC3E}">
        <p14:creationId xmlns:p14="http://schemas.microsoft.com/office/powerpoint/2010/main" val="6637729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08A0B-4243-B94F-9457-515FFFE6394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290FC63-F3D8-664A-A6F4-ED1A3C48AF5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028C54C-8EE4-494A-B0A0-AB525057B06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34094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EC72C8-1475-EA48-8193-3914B5846C39}"/>
              </a:ext>
            </a:extLst>
          </p:cNvPr>
          <p:cNvPicPr>
            <a:picLocks noChangeAspect="1"/>
          </p:cNvPicPr>
          <p:nvPr/>
        </p:nvPicPr>
        <p:blipFill>
          <a:blip r:embed="rId2"/>
          <a:stretch>
            <a:fillRect/>
          </a:stretch>
        </p:blipFill>
        <p:spPr>
          <a:xfrm>
            <a:off x="324091" y="241167"/>
            <a:ext cx="11424213" cy="6309608"/>
          </a:xfrm>
          <a:prstGeom prst="rect">
            <a:avLst/>
          </a:prstGeom>
        </p:spPr>
      </p:pic>
    </p:spTree>
    <p:extLst>
      <p:ext uri="{BB962C8B-B14F-4D97-AF65-F5344CB8AC3E}">
        <p14:creationId xmlns:p14="http://schemas.microsoft.com/office/powerpoint/2010/main" val="20516078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D06585-8604-3D46-AD56-31A85C2C7C68}"/>
              </a:ext>
            </a:extLst>
          </p:cNvPr>
          <p:cNvPicPr>
            <a:picLocks noChangeAspect="1"/>
          </p:cNvPicPr>
          <p:nvPr/>
        </p:nvPicPr>
        <p:blipFill>
          <a:blip r:embed="rId2"/>
          <a:stretch>
            <a:fillRect/>
          </a:stretch>
        </p:blipFill>
        <p:spPr>
          <a:xfrm>
            <a:off x="384435" y="277792"/>
            <a:ext cx="11155524" cy="6154772"/>
          </a:xfrm>
          <a:prstGeom prst="rect">
            <a:avLst/>
          </a:prstGeom>
        </p:spPr>
      </p:pic>
    </p:spTree>
    <p:extLst>
      <p:ext uri="{BB962C8B-B14F-4D97-AF65-F5344CB8AC3E}">
        <p14:creationId xmlns:p14="http://schemas.microsoft.com/office/powerpoint/2010/main" val="629781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50588D-0B6F-324A-B032-147ADD4B9274}"/>
              </a:ext>
            </a:extLst>
          </p:cNvPr>
          <p:cNvPicPr>
            <a:picLocks noChangeAspect="1"/>
          </p:cNvPicPr>
          <p:nvPr/>
        </p:nvPicPr>
        <p:blipFill>
          <a:blip r:embed="rId2"/>
          <a:stretch>
            <a:fillRect/>
          </a:stretch>
        </p:blipFill>
        <p:spPr>
          <a:xfrm>
            <a:off x="335665" y="185787"/>
            <a:ext cx="11388093" cy="6411783"/>
          </a:xfrm>
          <a:prstGeom prst="rect">
            <a:avLst/>
          </a:prstGeom>
        </p:spPr>
      </p:pic>
    </p:spTree>
    <p:extLst>
      <p:ext uri="{BB962C8B-B14F-4D97-AF65-F5344CB8AC3E}">
        <p14:creationId xmlns:p14="http://schemas.microsoft.com/office/powerpoint/2010/main" val="41539623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F5324-64FF-A04A-9737-B9468D186FBD}"/>
              </a:ext>
            </a:extLst>
          </p:cNvPr>
          <p:cNvSpPr>
            <a:spLocks noGrp="1"/>
          </p:cNvSpPr>
          <p:nvPr>
            <p:ph type="title"/>
          </p:nvPr>
        </p:nvSpPr>
        <p:spPr/>
        <p:txBody>
          <a:bodyPr/>
          <a:lstStyle/>
          <a:p>
            <a:r>
              <a:rPr lang="en-US" dirty="0"/>
              <a:t>Dynamics from Static Snapshot Datasets </a:t>
            </a:r>
          </a:p>
        </p:txBody>
      </p:sp>
      <p:pic>
        <p:nvPicPr>
          <p:cNvPr id="7" name="Picture 6">
            <a:extLst>
              <a:ext uri="{FF2B5EF4-FFF2-40B4-BE49-F238E27FC236}">
                <a16:creationId xmlns:a16="http://schemas.microsoft.com/office/drawing/2014/main" id="{96EF0931-FACE-974C-AA31-77098B2AAD15}"/>
              </a:ext>
            </a:extLst>
          </p:cNvPr>
          <p:cNvPicPr>
            <a:picLocks noChangeAspect="1"/>
          </p:cNvPicPr>
          <p:nvPr/>
        </p:nvPicPr>
        <p:blipFill>
          <a:blip r:embed="rId2"/>
          <a:stretch>
            <a:fillRect/>
          </a:stretch>
        </p:blipFill>
        <p:spPr>
          <a:xfrm>
            <a:off x="577202" y="2182742"/>
            <a:ext cx="10560146" cy="2747065"/>
          </a:xfrm>
          <a:prstGeom prst="rect">
            <a:avLst/>
          </a:prstGeom>
        </p:spPr>
      </p:pic>
    </p:spTree>
    <p:extLst>
      <p:ext uri="{BB962C8B-B14F-4D97-AF65-F5344CB8AC3E}">
        <p14:creationId xmlns:p14="http://schemas.microsoft.com/office/powerpoint/2010/main" val="3484130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129BA-A822-114E-AF87-3ECADCA59911}"/>
              </a:ext>
            </a:extLst>
          </p:cNvPr>
          <p:cNvSpPr>
            <a:spLocks noGrp="1"/>
          </p:cNvSpPr>
          <p:nvPr>
            <p:ph type="title"/>
          </p:nvPr>
        </p:nvSpPr>
        <p:spPr/>
        <p:txBody>
          <a:bodyPr/>
          <a:lstStyle/>
          <a:p>
            <a:r>
              <a:rPr lang="en-US" dirty="0"/>
              <a:t>Comparison to Previous Methods</a:t>
            </a:r>
          </a:p>
        </p:txBody>
      </p:sp>
      <p:pic>
        <p:nvPicPr>
          <p:cNvPr id="4" name="Picture 3">
            <a:extLst>
              <a:ext uri="{FF2B5EF4-FFF2-40B4-BE49-F238E27FC236}">
                <a16:creationId xmlns:a16="http://schemas.microsoft.com/office/drawing/2014/main" id="{DBEBE510-2664-F349-9B93-FC8FAF3CEC77}"/>
              </a:ext>
            </a:extLst>
          </p:cNvPr>
          <p:cNvPicPr>
            <a:picLocks noChangeAspect="1"/>
          </p:cNvPicPr>
          <p:nvPr/>
        </p:nvPicPr>
        <p:blipFill>
          <a:blip r:embed="rId2"/>
          <a:stretch>
            <a:fillRect/>
          </a:stretch>
        </p:blipFill>
        <p:spPr>
          <a:xfrm>
            <a:off x="994634" y="2277441"/>
            <a:ext cx="9387340" cy="2552976"/>
          </a:xfrm>
          <a:prstGeom prst="rect">
            <a:avLst/>
          </a:prstGeom>
        </p:spPr>
      </p:pic>
      <p:sp>
        <p:nvSpPr>
          <p:cNvPr id="5" name="TextBox 4">
            <a:extLst>
              <a:ext uri="{FF2B5EF4-FFF2-40B4-BE49-F238E27FC236}">
                <a16:creationId xmlns:a16="http://schemas.microsoft.com/office/drawing/2014/main" id="{F65A5AE1-11EC-424A-94BC-D09863031EA4}"/>
              </a:ext>
            </a:extLst>
          </p:cNvPr>
          <p:cNvSpPr txBox="1"/>
          <p:nvPr/>
        </p:nvSpPr>
        <p:spPr>
          <a:xfrm>
            <a:off x="1391478" y="4830417"/>
            <a:ext cx="2454965" cy="646331"/>
          </a:xfrm>
          <a:prstGeom prst="rect">
            <a:avLst/>
          </a:prstGeom>
          <a:noFill/>
        </p:spPr>
        <p:txBody>
          <a:bodyPr wrap="square" rtlCol="0">
            <a:spAutoFit/>
          </a:bodyPr>
          <a:lstStyle/>
          <a:p>
            <a:r>
              <a:rPr lang="en-US" dirty="0"/>
              <a:t>La </a:t>
            </a:r>
            <a:r>
              <a:rPr lang="en-US" dirty="0" err="1"/>
              <a:t>Manno</a:t>
            </a:r>
            <a:r>
              <a:rPr lang="en-US" dirty="0"/>
              <a:t> et al.</a:t>
            </a:r>
          </a:p>
          <a:p>
            <a:r>
              <a:rPr lang="en-US" dirty="0"/>
              <a:t>Nature </a:t>
            </a:r>
          </a:p>
        </p:txBody>
      </p:sp>
      <p:sp>
        <p:nvSpPr>
          <p:cNvPr id="6" name="TextBox 5">
            <a:extLst>
              <a:ext uri="{FF2B5EF4-FFF2-40B4-BE49-F238E27FC236}">
                <a16:creationId xmlns:a16="http://schemas.microsoft.com/office/drawing/2014/main" id="{1528A683-6EA9-F14A-971D-C820E28D01CF}"/>
              </a:ext>
            </a:extLst>
          </p:cNvPr>
          <p:cNvSpPr txBox="1"/>
          <p:nvPr/>
        </p:nvSpPr>
        <p:spPr>
          <a:xfrm>
            <a:off x="4243287" y="4764213"/>
            <a:ext cx="2454965" cy="646331"/>
          </a:xfrm>
          <a:prstGeom prst="rect">
            <a:avLst/>
          </a:prstGeom>
          <a:noFill/>
        </p:spPr>
        <p:txBody>
          <a:bodyPr wrap="square" rtlCol="0">
            <a:spAutoFit/>
          </a:bodyPr>
          <a:lstStyle/>
          <a:p>
            <a:r>
              <a:rPr lang="en-US" dirty="0" err="1"/>
              <a:t>Schiebinger</a:t>
            </a:r>
            <a:r>
              <a:rPr lang="en-US" dirty="0"/>
              <a:t> et al.</a:t>
            </a:r>
          </a:p>
          <a:p>
            <a:r>
              <a:rPr lang="en-US" dirty="0"/>
              <a:t>Cell  </a:t>
            </a:r>
          </a:p>
        </p:txBody>
      </p:sp>
      <p:sp>
        <p:nvSpPr>
          <p:cNvPr id="7" name="TextBox 6">
            <a:extLst>
              <a:ext uri="{FF2B5EF4-FFF2-40B4-BE49-F238E27FC236}">
                <a16:creationId xmlns:a16="http://schemas.microsoft.com/office/drawing/2014/main" id="{D557E1DF-5B0A-D14B-96E9-2B30B6B54D24}"/>
              </a:ext>
            </a:extLst>
          </p:cNvPr>
          <p:cNvSpPr txBox="1"/>
          <p:nvPr/>
        </p:nvSpPr>
        <p:spPr>
          <a:xfrm>
            <a:off x="7387365" y="4764212"/>
            <a:ext cx="2454965" cy="646331"/>
          </a:xfrm>
          <a:prstGeom prst="rect">
            <a:avLst/>
          </a:prstGeom>
          <a:noFill/>
        </p:spPr>
        <p:txBody>
          <a:bodyPr wrap="square" rtlCol="0">
            <a:spAutoFit/>
          </a:bodyPr>
          <a:lstStyle/>
          <a:p>
            <a:r>
              <a:rPr lang="en-US" dirty="0"/>
              <a:t>Tong et al.</a:t>
            </a:r>
          </a:p>
          <a:p>
            <a:r>
              <a:rPr lang="en-US" dirty="0"/>
              <a:t>ICML  </a:t>
            </a:r>
          </a:p>
        </p:txBody>
      </p:sp>
    </p:spTree>
    <p:extLst>
      <p:ext uri="{BB962C8B-B14F-4D97-AF65-F5344CB8AC3E}">
        <p14:creationId xmlns:p14="http://schemas.microsoft.com/office/powerpoint/2010/main" val="6719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A4F3FA-FF1D-EB42-ADE6-CDA20F5A68B7}"/>
              </a:ext>
            </a:extLst>
          </p:cNvPr>
          <p:cNvPicPr>
            <a:picLocks noChangeAspect="1"/>
          </p:cNvPicPr>
          <p:nvPr/>
        </p:nvPicPr>
        <p:blipFill>
          <a:blip r:embed="rId3"/>
          <a:stretch>
            <a:fillRect/>
          </a:stretch>
        </p:blipFill>
        <p:spPr>
          <a:xfrm>
            <a:off x="8875982" y="290209"/>
            <a:ext cx="2555863" cy="2555863"/>
          </a:xfrm>
          <a:prstGeom prst="rect">
            <a:avLst/>
          </a:prstGeom>
        </p:spPr>
      </p:pic>
      <p:pic>
        <p:nvPicPr>
          <p:cNvPr id="2050" name="Picture 2" descr="Alumni US | Peking University, Beijing City, China">
            <a:extLst>
              <a:ext uri="{FF2B5EF4-FFF2-40B4-BE49-F238E27FC236}">
                <a16:creationId xmlns:a16="http://schemas.microsoft.com/office/drawing/2014/main" id="{C67C4E8A-A780-5C48-BB81-82C68249D3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2592" y="3576998"/>
            <a:ext cx="2555863" cy="25558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1F56D67-67E2-2848-945A-E1075FEBC840}"/>
              </a:ext>
            </a:extLst>
          </p:cNvPr>
          <p:cNvPicPr>
            <a:picLocks noChangeAspect="1"/>
          </p:cNvPicPr>
          <p:nvPr/>
        </p:nvPicPr>
        <p:blipFill>
          <a:blip r:embed="rId5"/>
          <a:stretch>
            <a:fillRect/>
          </a:stretch>
        </p:blipFill>
        <p:spPr>
          <a:xfrm>
            <a:off x="633545" y="1977886"/>
            <a:ext cx="7432341" cy="2433983"/>
          </a:xfrm>
          <a:prstGeom prst="rect">
            <a:avLst/>
          </a:prstGeom>
        </p:spPr>
      </p:pic>
    </p:spTree>
    <p:extLst>
      <p:ext uri="{BB962C8B-B14F-4D97-AF65-F5344CB8AC3E}">
        <p14:creationId xmlns:p14="http://schemas.microsoft.com/office/powerpoint/2010/main" val="1527876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AB877-492D-524E-9D36-AF6E0AE66E56}"/>
              </a:ext>
            </a:extLst>
          </p:cNvPr>
          <p:cNvSpPr>
            <a:spLocks noGrp="1"/>
          </p:cNvSpPr>
          <p:nvPr>
            <p:ph type="title"/>
          </p:nvPr>
        </p:nvSpPr>
        <p:spPr/>
        <p:txBody>
          <a:bodyPr>
            <a:normAutofit/>
          </a:bodyPr>
          <a:lstStyle/>
          <a:p>
            <a:r>
              <a:rPr lang="en-US" dirty="0"/>
              <a:t>Neural ODE for Population Flow </a:t>
            </a:r>
          </a:p>
        </p:txBody>
      </p:sp>
      <p:pic>
        <p:nvPicPr>
          <p:cNvPr id="4" name="Picture 3" descr="Diagram, schematic&#10;&#10;Description automatically generated">
            <a:extLst>
              <a:ext uri="{FF2B5EF4-FFF2-40B4-BE49-F238E27FC236}">
                <a16:creationId xmlns:a16="http://schemas.microsoft.com/office/drawing/2014/main" id="{93387183-FC19-C049-A19B-16AB2413F97E}"/>
              </a:ext>
            </a:extLst>
          </p:cNvPr>
          <p:cNvPicPr>
            <a:picLocks noChangeAspect="1"/>
          </p:cNvPicPr>
          <p:nvPr/>
        </p:nvPicPr>
        <p:blipFill>
          <a:blip r:embed="rId2"/>
          <a:stretch>
            <a:fillRect/>
          </a:stretch>
        </p:blipFill>
        <p:spPr>
          <a:xfrm>
            <a:off x="16809928" y="22190898"/>
            <a:ext cx="1906981" cy="1996420"/>
          </a:xfrm>
          <a:prstGeom prst="rect">
            <a:avLst/>
          </a:prstGeom>
        </p:spPr>
      </p:pic>
      <p:sp>
        <p:nvSpPr>
          <p:cNvPr id="5" name="TextBox 4">
            <a:extLst>
              <a:ext uri="{FF2B5EF4-FFF2-40B4-BE49-F238E27FC236}">
                <a16:creationId xmlns:a16="http://schemas.microsoft.com/office/drawing/2014/main" id="{92E9AB86-CBCB-7C4E-B8E4-AC1AC8FEF6C1}"/>
              </a:ext>
            </a:extLst>
          </p:cNvPr>
          <p:cNvSpPr txBox="1"/>
          <p:nvPr/>
        </p:nvSpPr>
        <p:spPr>
          <a:xfrm>
            <a:off x="7528142" y="20630367"/>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ADCD51D2-6D42-BE4E-B010-2DF6A4897873}"/>
              </a:ext>
            </a:extLst>
          </p:cNvPr>
          <p:cNvSpPr txBox="1"/>
          <p:nvPr/>
        </p:nvSpPr>
        <p:spPr>
          <a:xfrm>
            <a:off x="5924811" y="17611595"/>
            <a:ext cx="184731" cy="369332"/>
          </a:xfrm>
          <a:prstGeom prst="rect">
            <a:avLst/>
          </a:prstGeom>
          <a:noFill/>
        </p:spPr>
        <p:txBody>
          <a:bodyPr wrap="none" rtlCol="0">
            <a:spAutoFit/>
          </a:bodyPr>
          <a:lstStyle/>
          <a:p>
            <a:endParaRPr lang="en-US" dirty="0"/>
          </a:p>
        </p:txBody>
      </p:sp>
      <p:pic>
        <p:nvPicPr>
          <p:cNvPr id="11" name="Picture 10">
            <a:extLst>
              <a:ext uri="{FF2B5EF4-FFF2-40B4-BE49-F238E27FC236}">
                <a16:creationId xmlns:a16="http://schemas.microsoft.com/office/drawing/2014/main" id="{E6038DD0-F939-5B4B-ADB1-2597CBDE9CA4}"/>
              </a:ext>
            </a:extLst>
          </p:cNvPr>
          <p:cNvPicPr>
            <a:picLocks noChangeAspect="1"/>
          </p:cNvPicPr>
          <p:nvPr/>
        </p:nvPicPr>
        <p:blipFill>
          <a:blip r:embed="rId3"/>
          <a:stretch>
            <a:fillRect/>
          </a:stretch>
        </p:blipFill>
        <p:spPr>
          <a:xfrm>
            <a:off x="1734502" y="1959389"/>
            <a:ext cx="6412672" cy="3963269"/>
          </a:xfrm>
          <a:prstGeom prst="rect">
            <a:avLst/>
          </a:prstGeom>
        </p:spPr>
      </p:pic>
    </p:spTree>
    <p:extLst>
      <p:ext uri="{BB962C8B-B14F-4D97-AF65-F5344CB8AC3E}">
        <p14:creationId xmlns:p14="http://schemas.microsoft.com/office/powerpoint/2010/main" val="1927190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3DF46-DF77-0249-981A-5060BCCE5E01}"/>
              </a:ext>
            </a:extLst>
          </p:cNvPr>
          <p:cNvSpPr>
            <a:spLocks noGrp="1"/>
          </p:cNvSpPr>
          <p:nvPr>
            <p:ph type="title"/>
          </p:nvPr>
        </p:nvSpPr>
        <p:spPr/>
        <p:txBody>
          <a:bodyPr/>
          <a:lstStyle/>
          <a:p>
            <a:r>
              <a:rPr lang="en-US" dirty="0"/>
              <a:t>Neural ODE Recap</a:t>
            </a:r>
          </a:p>
        </p:txBody>
      </p:sp>
      <p:sp>
        <p:nvSpPr>
          <p:cNvPr id="3" name="Content Placeholder 2">
            <a:extLst>
              <a:ext uri="{FF2B5EF4-FFF2-40B4-BE49-F238E27FC236}">
                <a16:creationId xmlns:a16="http://schemas.microsoft.com/office/drawing/2014/main" id="{5DF93C19-C0E6-3D44-8515-F4B047A9E61B}"/>
              </a:ext>
            </a:extLst>
          </p:cNvPr>
          <p:cNvSpPr>
            <a:spLocks noGrp="1"/>
          </p:cNvSpPr>
          <p:nvPr>
            <p:ph idx="1"/>
          </p:nvPr>
        </p:nvSpPr>
        <p:spPr>
          <a:xfrm>
            <a:off x="6858000" y="1825625"/>
            <a:ext cx="4495800" cy="4351338"/>
          </a:xfrm>
        </p:spPr>
        <p:txBody>
          <a:bodyPr/>
          <a:lstStyle/>
          <a:p>
            <a:r>
              <a:rPr lang="en-US" dirty="0"/>
              <a:t>Neural network learns the derivative f = </a:t>
            </a:r>
            <a:r>
              <a:rPr lang="en-US" dirty="0" err="1"/>
              <a:t>dF</a:t>
            </a:r>
            <a:r>
              <a:rPr lang="en-US" dirty="0"/>
              <a:t>/dt</a:t>
            </a:r>
          </a:p>
          <a:p>
            <a:r>
              <a:rPr lang="en-US" dirty="0"/>
              <a:t>The derivative is “parameterized by a neural network”</a:t>
            </a:r>
          </a:p>
          <a:p>
            <a:r>
              <a:rPr lang="en-US" dirty="0"/>
              <a:t>To compute F(x,t</a:t>
            </a:r>
            <a:r>
              <a:rPr lang="en-US" baseline="-25000" dirty="0"/>
              <a:t>1</a:t>
            </a:r>
            <a:r>
              <a:rPr lang="en-US" dirty="0"/>
              <a:t>) given F(x, t</a:t>
            </a:r>
            <a:r>
              <a:rPr lang="en-US" baseline="-25000" dirty="0"/>
              <a:t>0</a:t>
            </a:r>
            <a:r>
              <a:rPr lang="en-US" dirty="0"/>
              <a:t>) we use an ODE solver</a:t>
            </a:r>
          </a:p>
          <a:p>
            <a:r>
              <a:rPr lang="en-US" dirty="0"/>
              <a:t>ODE solver can sample as much as it wants between t</a:t>
            </a:r>
            <a:r>
              <a:rPr lang="en-US" baseline="-25000" dirty="0"/>
              <a:t>0 </a:t>
            </a:r>
            <a:r>
              <a:rPr lang="en-US" dirty="0"/>
              <a:t> and t</a:t>
            </a:r>
            <a:r>
              <a:rPr lang="en-US" baseline="-25000" dirty="0"/>
              <a:t>1</a:t>
            </a:r>
            <a:endParaRPr lang="en-US" dirty="0"/>
          </a:p>
        </p:txBody>
      </p:sp>
      <p:pic>
        <p:nvPicPr>
          <p:cNvPr id="6" name="Picture 5">
            <a:extLst>
              <a:ext uri="{FF2B5EF4-FFF2-40B4-BE49-F238E27FC236}">
                <a16:creationId xmlns:a16="http://schemas.microsoft.com/office/drawing/2014/main" id="{5C3141AD-A94A-3C40-BD31-1084C4BFE9A6}"/>
              </a:ext>
            </a:extLst>
          </p:cNvPr>
          <p:cNvPicPr>
            <a:picLocks noChangeAspect="1"/>
          </p:cNvPicPr>
          <p:nvPr/>
        </p:nvPicPr>
        <p:blipFill>
          <a:blip r:embed="rId2"/>
          <a:stretch>
            <a:fillRect/>
          </a:stretch>
        </p:blipFill>
        <p:spPr>
          <a:xfrm>
            <a:off x="2312832" y="3125972"/>
            <a:ext cx="1955266" cy="303028"/>
          </a:xfrm>
          <a:prstGeom prst="rect">
            <a:avLst/>
          </a:prstGeom>
        </p:spPr>
      </p:pic>
      <p:pic>
        <p:nvPicPr>
          <p:cNvPr id="7" name="Picture 6">
            <a:extLst>
              <a:ext uri="{FF2B5EF4-FFF2-40B4-BE49-F238E27FC236}">
                <a16:creationId xmlns:a16="http://schemas.microsoft.com/office/drawing/2014/main" id="{16B8723A-FCAA-B748-AD0B-DEF2BFFF1681}"/>
              </a:ext>
            </a:extLst>
          </p:cNvPr>
          <p:cNvPicPr>
            <a:picLocks noChangeAspect="1"/>
          </p:cNvPicPr>
          <p:nvPr/>
        </p:nvPicPr>
        <p:blipFill rotWithShape="1">
          <a:blip r:embed="rId3"/>
          <a:srcRect l="15109"/>
          <a:stretch/>
        </p:blipFill>
        <p:spPr>
          <a:xfrm>
            <a:off x="1113183" y="2729616"/>
            <a:ext cx="5284420" cy="2066544"/>
          </a:xfrm>
          <a:prstGeom prst="rect">
            <a:avLst/>
          </a:prstGeom>
        </p:spPr>
      </p:pic>
      <p:sp>
        <p:nvSpPr>
          <p:cNvPr id="8" name="TextBox 7">
            <a:extLst>
              <a:ext uri="{FF2B5EF4-FFF2-40B4-BE49-F238E27FC236}">
                <a16:creationId xmlns:a16="http://schemas.microsoft.com/office/drawing/2014/main" id="{F79039E3-0693-BC43-80E0-C81BFC9C0A6D}"/>
              </a:ext>
            </a:extLst>
          </p:cNvPr>
          <p:cNvSpPr txBox="1"/>
          <p:nvPr/>
        </p:nvSpPr>
        <p:spPr>
          <a:xfrm>
            <a:off x="2847372" y="3109732"/>
            <a:ext cx="255198" cy="369332"/>
          </a:xfrm>
          <a:prstGeom prst="rect">
            <a:avLst/>
          </a:prstGeom>
          <a:noFill/>
        </p:spPr>
        <p:txBody>
          <a:bodyPr wrap="none" rtlCol="0">
            <a:spAutoFit/>
          </a:bodyPr>
          <a:lstStyle/>
          <a:p>
            <a:r>
              <a:rPr lang="en-US" dirty="0"/>
              <a:t>f</a:t>
            </a:r>
          </a:p>
        </p:txBody>
      </p:sp>
      <p:sp>
        <p:nvSpPr>
          <p:cNvPr id="4" name="TextBox 3">
            <a:extLst>
              <a:ext uri="{FF2B5EF4-FFF2-40B4-BE49-F238E27FC236}">
                <a16:creationId xmlns:a16="http://schemas.microsoft.com/office/drawing/2014/main" id="{9CBA3FA6-5BBD-8525-18B8-9D4785B700B0}"/>
              </a:ext>
            </a:extLst>
          </p:cNvPr>
          <p:cNvSpPr txBox="1"/>
          <p:nvPr/>
        </p:nvSpPr>
        <p:spPr>
          <a:xfrm>
            <a:off x="420457" y="3244334"/>
            <a:ext cx="835485" cy="369332"/>
          </a:xfrm>
          <a:prstGeom prst="rect">
            <a:avLst/>
          </a:prstGeom>
          <a:noFill/>
        </p:spPr>
        <p:txBody>
          <a:bodyPr wrap="none" rtlCol="0">
            <a:spAutoFit/>
          </a:bodyPr>
          <a:lstStyle/>
          <a:p>
            <a:r>
              <a:rPr lang="en-US" altLang="zh-CN" dirty="0"/>
              <a:t>F(x,</a:t>
            </a:r>
            <a:r>
              <a:rPr lang="zh-CN" altLang="en-US" dirty="0"/>
              <a:t> </a:t>
            </a:r>
            <a:r>
              <a:rPr lang="en-US" altLang="zh-CN" dirty="0"/>
              <a:t>t0)</a:t>
            </a:r>
            <a:endParaRPr lang="en-US" dirty="0"/>
          </a:p>
        </p:txBody>
      </p:sp>
    </p:spTree>
    <p:extLst>
      <p:ext uri="{BB962C8B-B14F-4D97-AF65-F5344CB8AC3E}">
        <p14:creationId xmlns:p14="http://schemas.microsoft.com/office/powerpoint/2010/main" val="13727394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645A9-F27B-F043-8A37-3B4AD5890057}"/>
              </a:ext>
            </a:extLst>
          </p:cNvPr>
          <p:cNvSpPr>
            <a:spLocks noGrp="1"/>
          </p:cNvSpPr>
          <p:nvPr>
            <p:ph type="title"/>
          </p:nvPr>
        </p:nvSpPr>
        <p:spPr/>
        <p:txBody>
          <a:bodyPr>
            <a:normAutofit/>
          </a:bodyPr>
          <a:lstStyle/>
          <a:p>
            <a:r>
              <a:rPr lang="en-US" sz="4000" dirty="0"/>
              <a:t>Normalizing Flows (NFs)</a:t>
            </a:r>
          </a:p>
        </p:txBody>
      </p:sp>
      <p:sp>
        <p:nvSpPr>
          <p:cNvPr id="5" name="Content Placeholder 4">
            <a:extLst>
              <a:ext uri="{FF2B5EF4-FFF2-40B4-BE49-F238E27FC236}">
                <a16:creationId xmlns:a16="http://schemas.microsoft.com/office/drawing/2014/main" id="{3F7BF713-EE18-AD48-8405-AC4980DAB595}"/>
              </a:ext>
            </a:extLst>
          </p:cNvPr>
          <p:cNvSpPr>
            <a:spLocks noGrp="1"/>
          </p:cNvSpPr>
          <p:nvPr>
            <p:ph idx="1"/>
          </p:nvPr>
        </p:nvSpPr>
        <p:spPr>
          <a:xfrm>
            <a:off x="838200" y="1825625"/>
            <a:ext cx="4819650" cy="4351338"/>
          </a:xfrm>
        </p:spPr>
        <p:txBody>
          <a:bodyPr/>
          <a:lstStyle/>
          <a:p>
            <a:r>
              <a:rPr lang="en-US" dirty="0"/>
              <a:t>Begin with a simple distribution</a:t>
            </a:r>
          </a:p>
          <a:p>
            <a:endParaRPr lang="en-US" dirty="0"/>
          </a:p>
          <a:p>
            <a:r>
              <a:rPr lang="en-US" dirty="0"/>
              <a:t>Apply an invertible transformation(s)</a:t>
            </a:r>
          </a:p>
          <a:p>
            <a:endParaRPr lang="en-US" dirty="0"/>
          </a:p>
          <a:p>
            <a:r>
              <a:rPr lang="en-US" dirty="0"/>
              <a:t>Use change of variables to calculate probability</a:t>
            </a:r>
          </a:p>
        </p:txBody>
      </p:sp>
      <p:pic>
        <p:nvPicPr>
          <p:cNvPr id="11" name="Graphic 10">
            <a:extLst>
              <a:ext uri="{FF2B5EF4-FFF2-40B4-BE49-F238E27FC236}">
                <a16:creationId xmlns:a16="http://schemas.microsoft.com/office/drawing/2014/main" id="{9885F92A-0924-4D44-A0CD-C634EF8A5D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3290" y="5831204"/>
            <a:ext cx="4843549" cy="694944"/>
          </a:xfrm>
          <a:prstGeom prst="rect">
            <a:avLst/>
          </a:prstGeom>
        </p:spPr>
      </p:pic>
      <p:pic>
        <p:nvPicPr>
          <p:cNvPr id="13" name="Graphic 12">
            <a:extLst>
              <a:ext uri="{FF2B5EF4-FFF2-40B4-BE49-F238E27FC236}">
                <a16:creationId xmlns:a16="http://schemas.microsoft.com/office/drawing/2014/main" id="{F5312256-FFD9-DC44-B3D0-33FA82A3BC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3290" y="2727997"/>
            <a:ext cx="2429688" cy="365760"/>
          </a:xfrm>
          <a:prstGeom prst="rect">
            <a:avLst/>
          </a:prstGeom>
        </p:spPr>
      </p:pic>
      <p:pic>
        <p:nvPicPr>
          <p:cNvPr id="15" name="Graphic 14">
            <a:extLst>
              <a:ext uri="{FF2B5EF4-FFF2-40B4-BE49-F238E27FC236}">
                <a16:creationId xmlns:a16="http://schemas.microsoft.com/office/drawing/2014/main" id="{FD34BFB7-E60D-C141-849D-671A388207C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3290" y="4096720"/>
            <a:ext cx="1885071" cy="365760"/>
          </a:xfrm>
          <a:prstGeom prst="rect">
            <a:avLst/>
          </a:prstGeom>
        </p:spPr>
      </p:pic>
      <p:sp>
        <p:nvSpPr>
          <p:cNvPr id="10" name="Rectangle 9">
            <a:extLst>
              <a:ext uri="{FF2B5EF4-FFF2-40B4-BE49-F238E27FC236}">
                <a16:creationId xmlns:a16="http://schemas.microsoft.com/office/drawing/2014/main" id="{DF647363-FA49-C94C-80B5-8F7D523C3353}"/>
              </a:ext>
            </a:extLst>
          </p:cNvPr>
          <p:cNvSpPr/>
          <p:nvPr/>
        </p:nvSpPr>
        <p:spPr>
          <a:xfrm>
            <a:off x="4129088" y="5728447"/>
            <a:ext cx="2056075" cy="929528"/>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close up of a logo&#10;&#10;Description automatically generated">
            <a:extLst>
              <a:ext uri="{FF2B5EF4-FFF2-40B4-BE49-F238E27FC236}">
                <a16:creationId xmlns:a16="http://schemas.microsoft.com/office/drawing/2014/main" id="{0547F72A-6B95-9140-8067-FE09EC625715}"/>
              </a:ext>
            </a:extLst>
          </p:cNvPr>
          <p:cNvPicPr>
            <a:picLocks noChangeAspect="1"/>
          </p:cNvPicPr>
          <p:nvPr/>
        </p:nvPicPr>
        <p:blipFill>
          <a:blip r:embed="rId9"/>
          <a:stretch>
            <a:fillRect/>
          </a:stretch>
        </p:blipFill>
        <p:spPr>
          <a:xfrm>
            <a:off x="6339249" y="1506650"/>
            <a:ext cx="5370860" cy="4670313"/>
          </a:xfrm>
          <a:prstGeom prst="rect">
            <a:avLst/>
          </a:prstGeom>
        </p:spPr>
      </p:pic>
    </p:spTree>
    <p:extLst>
      <p:ext uri="{BB962C8B-B14F-4D97-AF65-F5344CB8AC3E}">
        <p14:creationId xmlns:p14="http://schemas.microsoft.com/office/powerpoint/2010/main" val="3405293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0D6B2-9717-5440-96C3-C95D013E27DF}"/>
              </a:ext>
            </a:extLst>
          </p:cNvPr>
          <p:cNvSpPr>
            <a:spLocks noGrp="1"/>
          </p:cNvSpPr>
          <p:nvPr>
            <p:ph type="title"/>
          </p:nvPr>
        </p:nvSpPr>
        <p:spPr>
          <a:xfrm>
            <a:off x="838200" y="365125"/>
            <a:ext cx="11138452" cy="1325563"/>
          </a:xfrm>
        </p:spPr>
        <p:txBody>
          <a:bodyPr>
            <a:normAutofit/>
          </a:bodyPr>
          <a:lstStyle/>
          <a:p>
            <a:r>
              <a:rPr lang="en-US" sz="4000" dirty="0"/>
              <a:t>Change of variables formula: volume normalization</a:t>
            </a:r>
          </a:p>
        </p:txBody>
      </p:sp>
      <p:pic>
        <p:nvPicPr>
          <p:cNvPr id="4" name="Picture 3">
            <a:extLst>
              <a:ext uri="{FF2B5EF4-FFF2-40B4-BE49-F238E27FC236}">
                <a16:creationId xmlns:a16="http://schemas.microsoft.com/office/drawing/2014/main" id="{4A9DEBCA-082E-4646-8988-12755A7F4AA8}"/>
              </a:ext>
            </a:extLst>
          </p:cNvPr>
          <p:cNvPicPr>
            <a:picLocks noChangeAspect="1"/>
          </p:cNvPicPr>
          <p:nvPr/>
        </p:nvPicPr>
        <p:blipFill>
          <a:blip r:embed="rId2"/>
          <a:stretch>
            <a:fillRect/>
          </a:stretch>
        </p:blipFill>
        <p:spPr>
          <a:xfrm>
            <a:off x="1228811" y="2000250"/>
            <a:ext cx="7213600" cy="2857500"/>
          </a:xfrm>
          <a:prstGeom prst="rect">
            <a:avLst/>
          </a:prstGeom>
        </p:spPr>
      </p:pic>
      <p:pic>
        <p:nvPicPr>
          <p:cNvPr id="5" name="Picture 4">
            <a:extLst>
              <a:ext uri="{FF2B5EF4-FFF2-40B4-BE49-F238E27FC236}">
                <a16:creationId xmlns:a16="http://schemas.microsoft.com/office/drawing/2014/main" id="{EE29F105-1F86-244E-9BF3-8E354AF7E612}"/>
              </a:ext>
            </a:extLst>
          </p:cNvPr>
          <p:cNvPicPr>
            <a:picLocks noChangeAspect="1"/>
          </p:cNvPicPr>
          <p:nvPr/>
        </p:nvPicPr>
        <p:blipFill>
          <a:blip r:embed="rId3"/>
          <a:stretch>
            <a:fillRect/>
          </a:stretch>
        </p:blipFill>
        <p:spPr>
          <a:xfrm>
            <a:off x="2786545" y="5540375"/>
            <a:ext cx="7175500" cy="952500"/>
          </a:xfrm>
          <a:prstGeom prst="rect">
            <a:avLst/>
          </a:prstGeom>
        </p:spPr>
      </p:pic>
      <p:pic>
        <p:nvPicPr>
          <p:cNvPr id="6" name="Picture 5">
            <a:extLst>
              <a:ext uri="{FF2B5EF4-FFF2-40B4-BE49-F238E27FC236}">
                <a16:creationId xmlns:a16="http://schemas.microsoft.com/office/drawing/2014/main" id="{D0B40366-0FA6-5F43-9471-C6B7C5AC4337}"/>
              </a:ext>
            </a:extLst>
          </p:cNvPr>
          <p:cNvPicPr>
            <a:picLocks noChangeAspect="1"/>
          </p:cNvPicPr>
          <p:nvPr/>
        </p:nvPicPr>
        <p:blipFill>
          <a:blip r:embed="rId4"/>
          <a:stretch>
            <a:fillRect/>
          </a:stretch>
        </p:blipFill>
        <p:spPr>
          <a:xfrm>
            <a:off x="8413675" y="2875841"/>
            <a:ext cx="2527300" cy="850900"/>
          </a:xfrm>
          <a:prstGeom prst="rect">
            <a:avLst/>
          </a:prstGeom>
        </p:spPr>
      </p:pic>
    </p:spTree>
    <p:extLst>
      <p:ext uri="{BB962C8B-B14F-4D97-AF65-F5344CB8AC3E}">
        <p14:creationId xmlns:p14="http://schemas.microsoft.com/office/powerpoint/2010/main" val="19152291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645A9-F27B-F043-8A37-3B4AD5890057}"/>
              </a:ext>
            </a:extLst>
          </p:cNvPr>
          <p:cNvSpPr>
            <a:spLocks noGrp="1"/>
          </p:cNvSpPr>
          <p:nvPr>
            <p:ph type="title"/>
          </p:nvPr>
        </p:nvSpPr>
        <p:spPr/>
        <p:txBody>
          <a:bodyPr>
            <a:normAutofit/>
          </a:bodyPr>
          <a:lstStyle/>
          <a:p>
            <a:r>
              <a:rPr lang="en-US" sz="4000" dirty="0"/>
              <a:t>Deep Normalizing Flows (NFs)</a:t>
            </a:r>
          </a:p>
        </p:txBody>
      </p:sp>
      <p:sp>
        <p:nvSpPr>
          <p:cNvPr id="5" name="Content Placeholder 4">
            <a:extLst>
              <a:ext uri="{FF2B5EF4-FFF2-40B4-BE49-F238E27FC236}">
                <a16:creationId xmlns:a16="http://schemas.microsoft.com/office/drawing/2014/main" id="{3F7BF713-EE18-AD48-8405-AC4980DAB595}"/>
              </a:ext>
            </a:extLst>
          </p:cNvPr>
          <p:cNvSpPr>
            <a:spLocks noGrp="1"/>
          </p:cNvSpPr>
          <p:nvPr>
            <p:ph idx="1"/>
          </p:nvPr>
        </p:nvSpPr>
        <p:spPr>
          <a:xfrm>
            <a:off x="838199" y="1825625"/>
            <a:ext cx="10865455" cy="4351338"/>
          </a:xfrm>
        </p:spPr>
        <p:txBody>
          <a:bodyPr/>
          <a:lstStyle/>
          <a:p>
            <a:r>
              <a:rPr lang="en-US" dirty="0"/>
              <a:t>Apply a series of transformations </a:t>
            </a:r>
          </a:p>
          <a:p>
            <a:endParaRPr lang="en-US" dirty="0"/>
          </a:p>
          <a:p>
            <a:endParaRPr lang="en-US" dirty="0"/>
          </a:p>
          <a:p>
            <a:endParaRPr lang="en-US" dirty="0"/>
          </a:p>
          <a:p>
            <a:r>
              <a:rPr lang="en-US" dirty="0"/>
              <a:t>Use change of variables to calculate probability</a:t>
            </a:r>
          </a:p>
        </p:txBody>
      </p:sp>
      <p:pic>
        <p:nvPicPr>
          <p:cNvPr id="11" name="Graphic 10">
            <a:extLst>
              <a:ext uri="{FF2B5EF4-FFF2-40B4-BE49-F238E27FC236}">
                <a16:creationId xmlns:a16="http://schemas.microsoft.com/office/drawing/2014/main" id="{9885F92A-0924-4D44-A0CD-C634EF8A5D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3432" y="5118604"/>
            <a:ext cx="4843549" cy="694944"/>
          </a:xfrm>
          <a:prstGeom prst="rect">
            <a:avLst/>
          </a:prstGeom>
        </p:spPr>
      </p:pic>
      <p:pic>
        <p:nvPicPr>
          <p:cNvPr id="15" name="Graphic 14">
            <a:extLst>
              <a:ext uri="{FF2B5EF4-FFF2-40B4-BE49-F238E27FC236}">
                <a16:creationId xmlns:a16="http://schemas.microsoft.com/office/drawing/2014/main" id="{FD34BFB7-E60D-C141-849D-671A388207C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11214" y="2886743"/>
            <a:ext cx="1885071" cy="365760"/>
          </a:xfrm>
          <a:prstGeom prst="rect">
            <a:avLst/>
          </a:prstGeom>
        </p:spPr>
      </p:pic>
      <p:pic>
        <p:nvPicPr>
          <p:cNvPr id="4" name="Graphic 3">
            <a:extLst>
              <a:ext uri="{FF2B5EF4-FFF2-40B4-BE49-F238E27FC236}">
                <a16:creationId xmlns:a16="http://schemas.microsoft.com/office/drawing/2014/main" id="{BC5D54BA-D1F6-3C47-9ADB-C3EA774BC7F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42646" y="2859794"/>
            <a:ext cx="4811151" cy="365760"/>
          </a:xfrm>
          <a:prstGeom prst="rect">
            <a:avLst/>
          </a:prstGeom>
        </p:spPr>
      </p:pic>
      <p:pic>
        <p:nvPicPr>
          <p:cNvPr id="7" name="Graphic 6">
            <a:extLst>
              <a:ext uri="{FF2B5EF4-FFF2-40B4-BE49-F238E27FC236}">
                <a16:creationId xmlns:a16="http://schemas.microsoft.com/office/drawing/2014/main" id="{03B96A8E-F9FB-4B4A-9FFB-FBC1F65C0E6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42646" y="5098603"/>
            <a:ext cx="4811154" cy="694944"/>
          </a:xfrm>
          <a:prstGeom prst="rect">
            <a:avLst/>
          </a:prstGeom>
        </p:spPr>
      </p:pic>
      <p:cxnSp>
        <p:nvCxnSpPr>
          <p:cNvPr id="10" name="Straight Arrow Connector 9">
            <a:extLst>
              <a:ext uri="{FF2B5EF4-FFF2-40B4-BE49-F238E27FC236}">
                <a16:creationId xmlns:a16="http://schemas.microsoft.com/office/drawing/2014/main" id="{AEDBA7B7-9B22-4D48-BDD0-C06FE98FD3F8}"/>
              </a:ext>
            </a:extLst>
          </p:cNvPr>
          <p:cNvCxnSpPr>
            <a:cxnSpLocks/>
          </p:cNvCxnSpPr>
          <p:nvPr/>
        </p:nvCxnSpPr>
        <p:spPr>
          <a:xfrm>
            <a:off x="5746142" y="3069623"/>
            <a:ext cx="627381" cy="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6BF3DC4-ECF1-2949-85FC-7AB04014431D}"/>
              </a:ext>
            </a:extLst>
          </p:cNvPr>
          <p:cNvCxnSpPr>
            <a:cxnSpLocks/>
          </p:cNvCxnSpPr>
          <p:nvPr/>
        </p:nvCxnSpPr>
        <p:spPr>
          <a:xfrm>
            <a:off x="5746142" y="5464363"/>
            <a:ext cx="627381" cy="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93922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645A9-F27B-F043-8A37-3B4AD5890057}"/>
              </a:ext>
            </a:extLst>
          </p:cNvPr>
          <p:cNvSpPr>
            <a:spLocks noGrp="1"/>
          </p:cNvSpPr>
          <p:nvPr>
            <p:ph type="title"/>
          </p:nvPr>
        </p:nvSpPr>
        <p:spPr>
          <a:xfrm>
            <a:off x="713282" y="479480"/>
            <a:ext cx="11478718" cy="1325563"/>
          </a:xfrm>
        </p:spPr>
        <p:txBody>
          <a:bodyPr>
            <a:normAutofit/>
          </a:bodyPr>
          <a:lstStyle/>
          <a:p>
            <a:r>
              <a:rPr lang="en-US" sz="4000" dirty="0"/>
              <a:t>Continuous Normalizing Flows </a:t>
            </a:r>
          </a:p>
        </p:txBody>
      </p:sp>
      <p:pic>
        <p:nvPicPr>
          <p:cNvPr id="6" name="Graphic 5">
            <a:extLst>
              <a:ext uri="{FF2B5EF4-FFF2-40B4-BE49-F238E27FC236}">
                <a16:creationId xmlns:a16="http://schemas.microsoft.com/office/drawing/2014/main" id="{75858DD5-797C-1A43-8018-C2F98D215A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44810" y="2055081"/>
            <a:ext cx="3706368" cy="694944"/>
          </a:xfrm>
          <a:prstGeom prst="rect">
            <a:avLst/>
          </a:prstGeom>
        </p:spPr>
      </p:pic>
      <p:pic>
        <p:nvPicPr>
          <p:cNvPr id="8" name="Graphic 7">
            <a:extLst>
              <a:ext uri="{FF2B5EF4-FFF2-40B4-BE49-F238E27FC236}">
                <a16:creationId xmlns:a16="http://schemas.microsoft.com/office/drawing/2014/main" id="{D2ADECBC-E3F9-0D43-848F-1095F89EC6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44810" y="3580068"/>
            <a:ext cx="5120640" cy="640080"/>
          </a:xfrm>
          <a:prstGeom prst="rect">
            <a:avLst/>
          </a:prstGeom>
        </p:spPr>
      </p:pic>
      <p:pic>
        <p:nvPicPr>
          <p:cNvPr id="15" name="Graphic 14">
            <a:extLst>
              <a:ext uri="{FF2B5EF4-FFF2-40B4-BE49-F238E27FC236}">
                <a16:creationId xmlns:a16="http://schemas.microsoft.com/office/drawing/2014/main" id="{D042D1F3-9646-4B45-8285-6361481DCD8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3282" y="2202686"/>
            <a:ext cx="4811151" cy="365760"/>
          </a:xfrm>
          <a:prstGeom prst="rect">
            <a:avLst/>
          </a:prstGeom>
        </p:spPr>
      </p:pic>
      <p:pic>
        <p:nvPicPr>
          <p:cNvPr id="16" name="Graphic 15">
            <a:extLst>
              <a:ext uri="{FF2B5EF4-FFF2-40B4-BE49-F238E27FC236}">
                <a16:creationId xmlns:a16="http://schemas.microsoft.com/office/drawing/2014/main" id="{119F47BA-E610-6346-A2F3-002243C48ED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3282" y="3525204"/>
            <a:ext cx="4811154" cy="694944"/>
          </a:xfrm>
          <a:prstGeom prst="rect">
            <a:avLst/>
          </a:prstGeom>
        </p:spPr>
      </p:pic>
      <p:cxnSp>
        <p:nvCxnSpPr>
          <p:cNvPr id="17" name="Straight Arrow Connector 16">
            <a:extLst>
              <a:ext uri="{FF2B5EF4-FFF2-40B4-BE49-F238E27FC236}">
                <a16:creationId xmlns:a16="http://schemas.microsoft.com/office/drawing/2014/main" id="{45682342-C466-EE43-94D2-101DB96C2680}"/>
              </a:ext>
            </a:extLst>
          </p:cNvPr>
          <p:cNvCxnSpPr>
            <a:cxnSpLocks/>
          </p:cNvCxnSpPr>
          <p:nvPr/>
        </p:nvCxnSpPr>
        <p:spPr>
          <a:xfrm>
            <a:off x="5774267" y="2385566"/>
            <a:ext cx="627381" cy="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992ADF9-EA7B-604D-8639-07DBAF762AFC}"/>
              </a:ext>
            </a:extLst>
          </p:cNvPr>
          <p:cNvCxnSpPr>
            <a:cxnSpLocks/>
          </p:cNvCxnSpPr>
          <p:nvPr/>
        </p:nvCxnSpPr>
        <p:spPr>
          <a:xfrm>
            <a:off x="5825260" y="3872676"/>
            <a:ext cx="627381" cy="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7932FB8-9349-F146-9EC4-F69A5090BCB0}"/>
              </a:ext>
            </a:extLst>
          </p:cNvPr>
          <p:cNvSpPr txBox="1"/>
          <p:nvPr/>
        </p:nvSpPr>
        <p:spPr>
          <a:xfrm>
            <a:off x="10344635" y="6446335"/>
            <a:ext cx="1847365" cy="369332"/>
          </a:xfrm>
          <a:prstGeom prst="rect">
            <a:avLst/>
          </a:prstGeom>
          <a:noFill/>
        </p:spPr>
        <p:txBody>
          <a:bodyPr wrap="none" rtlCol="0">
            <a:spAutoFit/>
          </a:bodyPr>
          <a:lstStyle/>
          <a:p>
            <a:r>
              <a:rPr lang="en-US" dirty="0"/>
              <a:t>[Chen et al. 2018]</a:t>
            </a:r>
          </a:p>
        </p:txBody>
      </p:sp>
      <p:pic>
        <p:nvPicPr>
          <p:cNvPr id="25" name="Graphic 24">
            <a:extLst>
              <a:ext uri="{FF2B5EF4-FFF2-40B4-BE49-F238E27FC236}">
                <a16:creationId xmlns:a16="http://schemas.microsoft.com/office/drawing/2014/main" id="{D281A5AD-05DD-C547-9C01-E4E7075A967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8171" y="5699599"/>
            <a:ext cx="1779115" cy="367119"/>
          </a:xfrm>
          <a:prstGeom prst="rect">
            <a:avLst/>
          </a:prstGeom>
        </p:spPr>
      </p:pic>
      <p:sp>
        <p:nvSpPr>
          <p:cNvPr id="27" name="TextBox 26">
            <a:extLst>
              <a:ext uri="{FF2B5EF4-FFF2-40B4-BE49-F238E27FC236}">
                <a16:creationId xmlns:a16="http://schemas.microsoft.com/office/drawing/2014/main" id="{187392C0-B597-7547-8DD4-CA55B78B6B31}"/>
              </a:ext>
            </a:extLst>
          </p:cNvPr>
          <p:cNvSpPr txBox="1"/>
          <p:nvPr/>
        </p:nvSpPr>
        <p:spPr>
          <a:xfrm>
            <a:off x="713282" y="5237934"/>
            <a:ext cx="4008008" cy="461665"/>
          </a:xfrm>
          <a:prstGeom prst="rect">
            <a:avLst/>
          </a:prstGeom>
          <a:noFill/>
        </p:spPr>
        <p:txBody>
          <a:bodyPr wrap="square" rtlCol="0">
            <a:spAutoFit/>
          </a:bodyPr>
          <a:lstStyle/>
          <a:p>
            <a:r>
              <a:rPr lang="en-US" sz="2400" dirty="0"/>
              <a:t>Cannot model:</a:t>
            </a:r>
          </a:p>
        </p:txBody>
      </p:sp>
      <p:sp>
        <p:nvSpPr>
          <p:cNvPr id="3" name="TextBox 2">
            <a:extLst>
              <a:ext uri="{FF2B5EF4-FFF2-40B4-BE49-F238E27FC236}">
                <a16:creationId xmlns:a16="http://schemas.microsoft.com/office/drawing/2014/main" id="{5043975C-CCDF-544F-809C-9C2AED9933F4}"/>
              </a:ext>
            </a:extLst>
          </p:cNvPr>
          <p:cNvSpPr txBox="1"/>
          <p:nvPr/>
        </p:nvSpPr>
        <p:spPr>
          <a:xfrm>
            <a:off x="7374835" y="4532243"/>
            <a:ext cx="3371820" cy="369332"/>
          </a:xfrm>
          <a:prstGeom prst="rect">
            <a:avLst/>
          </a:prstGeom>
          <a:noFill/>
        </p:spPr>
        <p:txBody>
          <a:bodyPr wrap="none" rtlCol="0">
            <a:spAutoFit/>
          </a:bodyPr>
          <a:lstStyle/>
          <a:p>
            <a:r>
              <a:rPr lang="en-US" dirty="0"/>
              <a:t>Instantaneous change of variables</a:t>
            </a:r>
          </a:p>
        </p:txBody>
      </p:sp>
      <p:pic>
        <p:nvPicPr>
          <p:cNvPr id="4" name="Picture 3">
            <a:extLst>
              <a:ext uri="{FF2B5EF4-FFF2-40B4-BE49-F238E27FC236}">
                <a16:creationId xmlns:a16="http://schemas.microsoft.com/office/drawing/2014/main" id="{8A50310D-538B-2F4F-9357-398CAE7AA90F}"/>
              </a:ext>
            </a:extLst>
          </p:cNvPr>
          <p:cNvPicPr>
            <a:picLocks noChangeAspect="1"/>
          </p:cNvPicPr>
          <p:nvPr/>
        </p:nvPicPr>
        <p:blipFill>
          <a:blip r:embed="rId13"/>
          <a:stretch>
            <a:fillRect/>
          </a:stretch>
        </p:blipFill>
        <p:spPr>
          <a:xfrm>
            <a:off x="8174658" y="4929411"/>
            <a:ext cx="2044700" cy="622300"/>
          </a:xfrm>
          <a:prstGeom prst="rect">
            <a:avLst/>
          </a:prstGeom>
        </p:spPr>
      </p:pic>
    </p:spTree>
    <p:extLst>
      <p:ext uri="{BB962C8B-B14F-4D97-AF65-F5344CB8AC3E}">
        <p14:creationId xmlns:p14="http://schemas.microsoft.com/office/powerpoint/2010/main" val="40253340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645A9-F27B-F043-8A37-3B4AD5890057}"/>
              </a:ext>
            </a:extLst>
          </p:cNvPr>
          <p:cNvSpPr>
            <a:spLocks noGrp="1"/>
          </p:cNvSpPr>
          <p:nvPr>
            <p:ph type="title"/>
          </p:nvPr>
        </p:nvSpPr>
        <p:spPr>
          <a:xfrm>
            <a:off x="457200" y="0"/>
            <a:ext cx="11734800" cy="1325563"/>
          </a:xfrm>
        </p:spPr>
        <p:txBody>
          <a:bodyPr>
            <a:normAutofit/>
          </a:bodyPr>
          <a:lstStyle/>
          <a:p>
            <a:r>
              <a:rPr lang="en-US" sz="4000" dirty="0"/>
              <a:t>CNFs create continuous paths </a:t>
            </a:r>
          </a:p>
        </p:txBody>
      </p:sp>
      <p:sp>
        <p:nvSpPr>
          <p:cNvPr id="4" name="TextBox 3">
            <a:extLst>
              <a:ext uri="{FF2B5EF4-FFF2-40B4-BE49-F238E27FC236}">
                <a16:creationId xmlns:a16="http://schemas.microsoft.com/office/drawing/2014/main" id="{4FE91EE7-7520-6B49-B04E-7381EA473064}"/>
              </a:ext>
            </a:extLst>
          </p:cNvPr>
          <p:cNvSpPr txBox="1"/>
          <p:nvPr/>
        </p:nvSpPr>
        <p:spPr>
          <a:xfrm>
            <a:off x="10344635" y="6488668"/>
            <a:ext cx="1847365" cy="369332"/>
          </a:xfrm>
          <a:prstGeom prst="rect">
            <a:avLst/>
          </a:prstGeom>
          <a:noFill/>
        </p:spPr>
        <p:txBody>
          <a:bodyPr wrap="none" rtlCol="0">
            <a:spAutoFit/>
          </a:bodyPr>
          <a:lstStyle/>
          <a:p>
            <a:r>
              <a:rPr lang="en-US" dirty="0"/>
              <a:t>[Chen et al. 2018]</a:t>
            </a:r>
          </a:p>
        </p:txBody>
      </p:sp>
      <p:pic>
        <p:nvPicPr>
          <p:cNvPr id="11" name="Picture 10" descr="A close up of a logo&#10;&#10;Description automatically generated">
            <a:extLst>
              <a:ext uri="{FF2B5EF4-FFF2-40B4-BE49-F238E27FC236}">
                <a16:creationId xmlns:a16="http://schemas.microsoft.com/office/drawing/2014/main" id="{79F7E3F0-7859-1046-9C0A-D98F1B246002}"/>
              </a:ext>
            </a:extLst>
          </p:cNvPr>
          <p:cNvPicPr>
            <a:picLocks noChangeAspect="1"/>
          </p:cNvPicPr>
          <p:nvPr/>
        </p:nvPicPr>
        <p:blipFill>
          <a:blip r:embed="rId3"/>
          <a:stretch>
            <a:fillRect/>
          </a:stretch>
        </p:blipFill>
        <p:spPr>
          <a:xfrm>
            <a:off x="3352800" y="1325563"/>
            <a:ext cx="4685820" cy="4025845"/>
          </a:xfrm>
          <a:prstGeom prst="rect">
            <a:avLst/>
          </a:prstGeom>
        </p:spPr>
      </p:pic>
      <p:sp>
        <p:nvSpPr>
          <p:cNvPr id="12" name="Content Placeholder 2">
            <a:extLst>
              <a:ext uri="{FF2B5EF4-FFF2-40B4-BE49-F238E27FC236}">
                <a16:creationId xmlns:a16="http://schemas.microsoft.com/office/drawing/2014/main" id="{1C5E4A6E-AC03-1840-A2BF-257A615EA6A8}"/>
              </a:ext>
            </a:extLst>
          </p:cNvPr>
          <p:cNvSpPr txBox="1">
            <a:spLocks/>
          </p:cNvSpPr>
          <p:nvPr/>
        </p:nvSpPr>
        <p:spPr>
          <a:xfrm>
            <a:off x="613420" y="5351408"/>
            <a:ext cx="10164580" cy="9004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Creates continuous paths, but they may not be biologically plausible — no restriction on circuitous paths!</a:t>
            </a:r>
          </a:p>
          <a:p>
            <a:endParaRPr lang="en-US" dirty="0"/>
          </a:p>
        </p:txBody>
      </p:sp>
    </p:spTree>
    <p:extLst>
      <p:ext uri="{BB962C8B-B14F-4D97-AF65-F5344CB8AC3E}">
        <p14:creationId xmlns:p14="http://schemas.microsoft.com/office/powerpoint/2010/main" val="41535543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F7F51-1E35-AB49-8C1B-51C9F85E0C72}"/>
              </a:ext>
            </a:extLst>
          </p:cNvPr>
          <p:cNvSpPr>
            <a:spLocks noGrp="1"/>
          </p:cNvSpPr>
          <p:nvPr>
            <p:ph type="title"/>
          </p:nvPr>
        </p:nvSpPr>
        <p:spPr/>
        <p:txBody>
          <a:bodyPr/>
          <a:lstStyle/>
          <a:p>
            <a:r>
              <a:rPr lang="en-US" dirty="0"/>
              <a:t>Obtain More Realistic Paths via Regularization</a:t>
            </a:r>
          </a:p>
        </p:txBody>
      </p:sp>
      <p:pic>
        <p:nvPicPr>
          <p:cNvPr id="4" name="Picture 3">
            <a:extLst>
              <a:ext uri="{FF2B5EF4-FFF2-40B4-BE49-F238E27FC236}">
                <a16:creationId xmlns:a16="http://schemas.microsoft.com/office/drawing/2014/main" id="{636B121F-F895-5D46-9415-0E20B5BA09FC}"/>
              </a:ext>
            </a:extLst>
          </p:cNvPr>
          <p:cNvPicPr>
            <a:picLocks noChangeAspect="1"/>
          </p:cNvPicPr>
          <p:nvPr/>
        </p:nvPicPr>
        <p:blipFill>
          <a:blip r:embed="rId2"/>
          <a:stretch>
            <a:fillRect/>
          </a:stretch>
        </p:blipFill>
        <p:spPr>
          <a:xfrm>
            <a:off x="1480930" y="1816377"/>
            <a:ext cx="6374296" cy="3784738"/>
          </a:xfrm>
          <a:prstGeom prst="rect">
            <a:avLst/>
          </a:prstGeom>
        </p:spPr>
      </p:pic>
    </p:spTree>
    <p:extLst>
      <p:ext uri="{BB962C8B-B14F-4D97-AF65-F5344CB8AC3E}">
        <p14:creationId xmlns:p14="http://schemas.microsoft.com/office/powerpoint/2010/main" val="17151921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5E7F9-2611-2D49-81EA-A3DDA1DBFF6B}"/>
              </a:ext>
            </a:extLst>
          </p:cNvPr>
          <p:cNvSpPr>
            <a:spLocks noGrp="1"/>
          </p:cNvSpPr>
          <p:nvPr>
            <p:ph type="title"/>
          </p:nvPr>
        </p:nvSpPr>
        <p:spPr/>
        <p:txBody>
          <a:bodyPr/>
          <a:lstStyle/>
          <a:p>
            <a:r>
              <a:rPr lang="en-US" dirty="0"/>
              <a:t>Dynamic Optimal Transport </a:t>
            </a:r>
          </a:p>
        </p:txBody>
      </p:sp>
      <p:pic>
        <p:nvPicPr>
          <p:cNvPr id="9" name="Graphic 8">
            <a:extLst>
              <a:ext uri="{FF2B5EF4-FFF2-40B4-BE49-F238E27FC236}">
                <a16:creationId xmlns:a16="http://schemas.microsoft.com/office/drawing/2014/main" id="{4CF42C4B-7A28-9A4E-8FD1-C927C173CB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8199" y="2523691"/>
            <a:ext cx="10630495" cy="1325563"/>
          </a:xfrm>
          <a:prstGeom prst="rect">
            <a:avLst/>
          </a:prstGeom>
        </p:spPr>
      </p:pic>
      <p:pic>
        <p:nvPicPr>
          <p:cNvPr id="13" name="Graphic 12">
            <a:extLst>
              <a:ext uri="{FF2B5EF4-FFF2-40B4-BE49-F238E27FC236}">
                <a16:creationId xmlns:a16="http://schemas.microsoft.com/office/drawing/2014/main" id="{AE4E770C-3F04-BD41-B378-9E9578DB69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8200" y="4670020"/>
            <a:ext cx="2259626" cy="688648"/>
          </a:xfrm>
          <a:prstGeom prst="rect">
            <a:avLst/>
          </a:prstGeom>
        </p:spPr>
      </p:pic>
      <p:pic>
        <p:nvPicPr>
          <p:cNvPr id="15" name="Graphic 14">
            <a:extLst>
              <a:ext uri="{FF2B5EF4-FFF2-40B4-BE49-F238E27FC236}">
                <a16:creationId xmlns:a16="http://schemas.microsoft.com/office/drawing/2014/main" id="{6E880C70-0E71-7543-A440-8796820CB2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8199" y="5649361"/>
            <a:ext cx="1815884" cy="400110"/>
          </a:xfrm>
          <a:prstGeom prst="rect">
            <a:avLst/>
          </a:prstGeom>
        </p:spPr>
      </p:pic>
      <p:pic>
        <p:nvPicPr>
          <p:cNvPr id="19" name="Graphic 18">
            <a:extLst>
              <a:ext uri="{FF2B5EF4-FFF2-40B4-BE49-F238E27FC236}">
                <a16:creationId xmlns:a16="http://schemas.microsoft.com/office/drawing/2014/main" id="{A79AB246-1B32-A349-BB0E-59A4CD0F80C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73750" y="5649361"/>
            <a:ext cx="1785107" cy="400110"/>
          </a:xfrm>
          <a:prstGeom prst="rect">
            <a:avLst/>
          </a:prstGeom>
        </p:spPr>
      </p:pic>
      <p:sp>
        <p:nvSpPr>
          <p:cNvPr id="21" name="TextBox 20">
            <a:extLst>
              <a:ext uri="{FF2B5EF4-FFF2-40B4-BE49-F238E27FC236}">
                <a16:creationId xmlns:a16="http://schemas.microsoft.com/office/drawing/2014/main" id="{449AD47B-907E-9F41-8774-44F9482FA36C}"/>
              </a:ext>
            </a:extLst>
          </p:cNvPr>
          <p:cNvSpPr txBox="1"/>
          <p:nvPr/>
        </p:nvSpPr>
        <p:spPr>
          <a:xfrm>
            <a:off x="838199" y="4054936"/>
            <a:ext cx="4320658" cy="369332"/>
          </a:xfrm>
          <a:prstGeom prst="rect">
            <a:avLst/>
          </a:prstGeom>
          <a:noFill/>
        </p:spPr>
        <p:txBody>
          <a:bodyPr wrap="square" rtlCol="0">
            <a:spAutoFit/>
          </a:bodyPr>
          <a:lstStyle/>
          <a:p>
            <a:r>
              <a:rPr lang="en-US" dirty="0"/>
              <a:t>Subject to:</a:t>
            </a:r>
          </a:p>
        </p:txBody>
      </p:sp>
      <p:sp>
        <p:nvSpPr>
          <p:cNvPr id="23" name="TextBox 22">
            <a:extLst>
              <a:ext uri="{FF2B5EF4-FFF2-40B4-BE49-F238E27FC236}">
                <a16:creationId xmlns:a16="http://schemas.microsoft.com/office/drawing/2014/main" id="{02BA408E-A293-BC43-9BA5-50B674550DF8}"/>
              </a:ext>
            </a:extLst>
          </p:cNvPr>
          <p:cNvSpPr txBox="1"/>
          <p:nvPr/>
        </p:nvSpPr>
        <p:spPr>
          <a:xfrm>
            <a:off x="773725" y="1971388"/>
            <a:ext cx="4648202" cy="523220"/>
          </a:xfrm>
          <a:prstGeom prst="rect">
            <a:avLst/>
          </a:prstGeom>
          <a:noFill/>
        </p:spPr>
        <p:txBody>
          <a:bodyPr wrap="square" rtlCol="0">
            <a:spAutoFit/>
          </a:bodyPr>
          <a:lstStyle/>
          <a:p>
            <a:r>
              <a:rPr lang="en-US" sz="2800" dirty="0"/>
              <a:t>Dynamic OT:</a:t>
            </a:r>
            <a:endParaRPr lang="en-US" sz="2800" dirty="0">
              <a:solidFill>
                <a:srgbClr val="FF0000"/>
              </a:solidFill>
            </a:endParaRPr>
          </a:p>
        </p:txBody>
      </p:sp>
      <p:sp>
        <p:nvSpPr>
          <p:cNvPr id="3" name="TextBox 2">
            <a:extLst>
              <a:ext uri="{FF2B5EF4-FFF2-40B4-BE49-F238E27FC236}">
                <a16:creationId xmlns:a16="http://schemas.microsoft.com/office/drawing/2014/main" id="{C97F1826-E7BF-134A-8D3F-40DDF2E12A01}"/>
              </a:ext>
            </a:extLst>
          </p:cNvPr>
          <p:cNvSpPr txBox="1"/>
          <p:nvPr/>
        </p:nvSpPr>
        <p:spPr>
          <a:xfrm>
            <a:off x="9515473" y="6480730"/>
            <a:ext cx="2754472" cy="369332"/>
          </a:xfrm>
          <a:prstGeom prst="rect">
            <a:avLst/>
          </a:prstGeom>
          <a:noFill/>
        </p:spPr>
        <p:txBody>
          <a:bodyPr wrap="none" rtlCol="0">
            <a:spAutoFit/>
          </a:bodyPr>
          <a:lstStyle/>
          <a:p>
            <a:r>
              <a:rPr lang="en-US" dirty="0" err="1"/>
              <a:t>Benamou</a:t>
            </a:r>
            <a:r>
              <a:rPr lang="en-US" dirty="0"/>
              <a:t> and </a:t>
            </a:r>
            <a:r>
              <a:rPr lang="en-US" dirty="0" err="1"/>
              <a:t>Brenier</a:t>
            </a:r>
            <a:r>
              <a:rPr lang="en-US" dirty="0"/>
              <a:t> 2000</a:t>
            </a:r>
          </a:p>
        </p:txBody>
      </p:sp>
      <p:sp>
        <p:nvSpPr>
          <p:cNvPr id="11" name="TextBox 10">
            <a:extLst>
              <a:ext uri="{FF2B5EF4-FFF2-40B4-BE49-F238E27FC236}">
                <a16:creationId xmlns:a16="http://schemas.microsoft.com/office/drawing/2014/main" id="{66F1974D-B8B4-E144-9ECF-78E1D5AFF9A7}"/>
              </a:ext>
            </a:extLst>
          </p:cNvPr>
          <p:cNvSpPr txBox="1"/>
          <p:nvPr/>
        </p:nvSpPr>
        <p:spPr>
          <a:xfrm>
            <a:off x="7112316" y="3849254"/>
            <a:ext cx="261290" cy="615553"/>
          </a:xfrm>
          <a:prstGeom prst="rect">
            <a:avLst/>
          </a:prstGeom>
          <a:noFill/>
        </p:spPr>
        <p:txBody>
          <a:bodyPr wrap="none" lIns="0" tIns="0" rIns="0" bIns="0" rtlCol="0">
            <a:spAutoFit/>
          </a:bodyPr>
          <a:lstStyle/>
          <a:p>
            <a:r>
              <a:rPr lang="en-US" sz="4000" dirty="0"/>
              <a:t>𝜈</a:t>
            </a:r>
          </a:p>
        </p:txBody>
      </p:sp>
      <p:sp>
        <p:nvSpPr>
          <p:cNvPr id="12" name="Rectangle 11">
            <a:extLst>
              <a:ext uri="{FF2B5EF4-FFF2-40B4-BE49-F238E27FC236}">
                <a16:creationId xmlns:a16="http://schemas.microsoft.com/office/drawing/2014/main" id="{319F28B0-D91A-6A4D-B90C-B109211CD894}"/>
              </a:ext>
            </a:extLst>
          </p:cNvPr>
          <p:cNvSpPr/>
          <p:nvPr/>
        </p:nvSpPr>
        <p:spPr>
          <a:xfrm>
            <a:off x="5705149" y="3776510"/>
            <a:ext cx="465192" cy="707886"/>
          </a:xfrm>
          <a:prstGeom prst="rect">
            <a:avLst/>
          </a:prstGeom>
        </p:spPr>
        <p:txBody>
          <a:bodyPr wrap="none">
            <a:spAutoFit/>
          </a:bodyPr>
          <a:lstStyle/>
          <a:p>
            <a:r>
              <a:rPr lang="en-US" sz="4000" dirty="0"/>
              <a:t>𝜇</a:t>
            </a:r>
          </a:p>
        </p:txBody>
      </p:sp>
    </p:spTree>
    <p:extLst>
      <p:ext uri="{BB962C8B-B14F-4D97-AF65-F5344CB8AC3E}">
        <p14:creationId xmlns:p14="http://schemas.microsoft.com/office/powerpoint/2010/main" val="27694326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5E7F9-2611-2D49-81EA-A3DDA1DBFF6B}"/>
              </a:ext>
            </a:extLst>
          </p:cNvPr>
          <p:cNvSpPr>
            <a:spLocks noGrp="1"/>
          </p:cNvSpPr>
          <p:nvPr>
            <p:ph type="title"/>
          </p:nvPr>
        </p:nvSpPr>
        <p:spPr/>
        <p:txBody>
          <a:bodyPr/>
          <a:lstStyle/>
          <a:p>
            <a:r>
              <a:rPr lang="en-US" dirty="0"/>
              <a:t>Regularized CNF approximates dynamic optimal transport</a:t>
            </a:r>
          </a:p>
        </p:txBody>
      </p:sp>
      <p:pic>
        <p:nvPicPr>
          <p:cNvPr id="9" name="Graphic 8">
            <a:extLst>
              <a:ext uri="{FF2B5EF4-FFF2-40B4-BE49-F238E27FC236}">
                <a16:creationId xmlns:a16="http://schemas.microsoft.com/office/drawing/2014/main" id="{4CF42C4B-7A28-9A4E-8FD1-C927C173CB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8199" y="2523691"/>
            <a:ext cx="10630495" cy="1325563"/>
          </a:xfrm>
          <a:prstGeom prst="rect">
            <a:avLst/>
          </a:prstGeom>
        </p:spPr>
      </p:pic>
      <p:pic>
        <p:nvPicPr>
          <p:cNvPr id="13" name="Graphic 12">
            <a:extLst>
              <a:ext uri="{FF2B5EF4-FFF2-40B4-BE49-F238E27FC236}">
                <a16:creationId xmlns:a16="http://schemas.microsoft.com/office/drawing/2014/main" id="{AE4E770C-3F04-BD41-B378-9E9578DB69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8200" y="4670020"/>
            <a:ext cx="2259626" cy="688648"/>
          </a:xfrm>
          <a:prstGeom prst="rect">
            <a:avLst/>
          </a:prstGeom>
        </p:spPr>
      </p:pic>
      <p:pic>
        <p:nvPicPr>
          <p:cNvPr id="15" name="Graphic 14">
            <a:extLst>
              <a:ext uri="{FF2B5EF4-FFF2-40B4-BE49-F238E27FC236}">
                <a16:creationId xmlns:a16="http://schemas.microsoft.com/office/drawing/2014/main" id="{6E880C70-0E71-7543-A440-8796820CB2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8199" y="5649361"/>
            <a:ext cx="1815884" cy="400110"/>
          </a:xfrm>
          <a:prstGeom prst="rect">
            <a:avLst/>
          </a:prstGeom>
        </p:spPr>
      </p:pic>
      <p:pic>
        <p:nvPicPr>
          <p:cNvPr id="19" name="Graphic 18">
            <a:extLst>
              <a:ext uri="{FF2B5EF4-FFF2-40B4-BE49-F238E27FC236}">
                <a16:creationId xmlns:a16="http://schemas.microsoft.com/office/drawing/2014/main" id="{A79AB246-1B32-A349-BB0E-59A4CD0F80C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73750" y="5649361"/>
            <a:ext cx="1785107" cy="400110"/>
          </a:xfrm>
          <a:prstGeom prst="rect">
            <a:avLst/>
          </a:prstGeom>
        </p:spPr>
      </p:pic>
      <p:sp>
        <p:nvSpPr>
          <p:cNvPr id="21" name="TextBox 20">
            <a:extLst>
              <a:ext uri="{FF2B5EF4-FFF2-40B4-BE49-F238E27FC236}">
                <a16:creationId xmlns:a16="http://schemas.microsoft.com/office/drawing/2014/main" id="{449AD47B-907E-9F41-8774-44F9482FA36C}"/>
              </a:ext>
            </a:extLst>
          </p:cNvPr>
          <p:cNvSpPr txBox="1"/>
          <p:nvPr/>
        </p:nvSpPr>
        <p:spPr>
          <a:xfrm>
            <a:off x="838199" y="4054936"/>
            <a:ext cx="4320658" cy="369332"/>
          </a:xfrm>
          <a:prstGeom prst="rect">
            <a:avLst/>
          </a:prstGeom>
          <a:noFill/>
        </p:spPr>
        <p:txBody>
          <a:bodyPr wrap="square" rtlCol="0">
            <a:spAutoFit/>
          </a:bodyPr>
          <a:lstStyle/>
          <a:p>
            <a:r>
              <a:rPr lang="en-US" dirty="0"/>
              <a:t>Subject to:</a:t>
            </a:r>
          </a:p>
        </p:txBody>
      </p:sp>
      <p:sp>
        <p:nvSpPr>
          <p:cNvPr id="22" name="TextBox 21">
            <a:extLst>
              <a:ext uri="{FF2B5EF4-FFF2-40B4-BE49-F238E27FC236}">
                <a16:creationId xmlns:a16="http://schemas.microsoft.com/office/drawing/2014/main" id="{B542AAA3-3057-604D-AA14-29838F8DD499}"/>
              </a:ext>
            </a:extLst>
          </p:cNvPr>
          <p:cNvSpPr txBox="1"/>
          <p:nvPr/>
        </p:nvSpPr>
        <p:spPr>
          <a:xfrm>
            <a:off x="773725" y="1971388"/>
            <a:ext cx="4648202" cy="523220"/>
          </a:xfrm>
          <a:prstGeom prst="rect">
            <a:avLst/>
          </a:prstGeom>
          <a:noFill/>
        </p:spPr>
        <p:txBody>
          <a:bodyPr wrap="square" rtlCol="0">
            <a:spAutoFit/>
          </a:bodyPr>
          <a:lstStyle/>
          <a:p>
            <a:r>
              <a:rPr lang="en-US" sz="2800" dirty="0"/>
              <a:t>Dynamic OT: </a:t>
            </a:r>
            <a:r>
              <a:rPr lang="en-US" sz="2800" dirty="0">
                <a:solidFill>
                  <a:srgbClr val="FF0000"/>
                </a:solidFill>
              </a:rPr>
              <a:t>regularized CNF</a:t>
            </a:r>
          </a:p>
        </p:txBody>
      </p:sp>
      <p:cxnSp>
        <p:nvCxnSpPr>
          <p:cNvPr id="6" name="Straight Connector 5">
            <a:extLst>
              <a:ext uri="{FF2B5EF4-FFF2-40B4-BE49-F238E27FC236}">
                <a16:creationId xmlns:a16="http://schemas.microsoft.com/office/drawing/2014/main" id="{2C75A1F9-D635-EE47-A245-55095A490871}"/>
              </a:ext>
            </a:extLst>
          </p:cNvPr>
          <p:cNvCxnSpPr>
            <a:stCxn id="19" idx="1"/>
            <a:endCxn id="19" idx="3"/>
          </p:cNvCxnSpPr>
          <p:nvPr/>
        </p:nvCxnSpPr>
        <p:spPr>
          <a:xfrm>
            <a:off x="3373750" y="5849416"/>
            <a:ext cx="1785107"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9F7BE69-CC57-554F-81AF-595FE31E7859}"/>
              </a:ext>
            </a:extLst>
          </p:cNvPr>
          <p:cNvCxnSpPr/>
          <p:nvPr/>
        </p:nvCxnSpPr>
        <p:spPr>
          <a:xfrm>
            <a:off x="868976" y="2256158"/>
            <a:ext cx="1785107"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F5ECDC16-1E8B-A34E-BAF5-167FD0069EC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15582" y="3902728"/>
            <a:ext cx="3153112" cy="455450"/>
          </a:xfrm>
          <a:prstGeom prst="rect">
            <a:avLst/>
          </a:prstGeom>
        </p:spPr>
      </p:pic>
      <p:pic>
        <p:nvPicPr>
          <p:cNvPr id="5" name="Picture 4" descr="A close up of a logo&#10;&#10;Description automatically generated">
            <a:extLst>
              <a:ext uri="{FF2B5EF4-FFF2-40B4-BE49-F238E27FC236}">
                <a16:creationId xmlns:a16="http://schemas.microsoft.com/office/drawing/2014/main" id="{CFF975E8-2D1D-0044-BF65-F1FB3002628D}"/>
              </a:ext>
            </a:extLst>
          </p:cNvPr>
          <p:cNvPicPr>
            <a:picLocks noChangeAspect="1"/>
          </p:cNvPicPr>
          <p:nvPr/>
        </p:nvPicPr>
        <p:blipFill>
          <a:blip r:embed="rId13"/>
          <a:stretch>
            <a:fillRect/>
          </a:stretch>
        </p:blipFill>
        <p:spPr>
          <a:xfrm>
            <a:off x="5389908" y="4268239"/>
            <a:ext cx="2694622" cy="2343150"/>
          </a:xfrm>
          <a:prstGeom prst="rect">
            <a:avLst/>
          </a:prstGeom>
        </p:spPr>
      </p:pic>
      <p:sp>
        <p:nvSpPr>
          <p:cNvPr id="7" name="TextBox 6">
            <a:extLst>
              <a:ext uri="{FF2B5EF4-FFF2-40B4-BE49-F238E27FC236}">
                <a16:creationId xmlns:a16="http://schemas.microsoft.com/office/drawing/2014/main" id="{F73DA13B-C2E2-BE4E-80F8-E88FD53744D8}"/>
              </a:ext>
            </a:extLst>
          </p:cNvPr>
          <p:cNvSpPr txBox="1"/>
          <p:nvPr/>
        </p:nvSpPr>
        <p:spPr>
          <a:xfrm>
            <a:off x="7112316" y="3849254"/>
            <a:ext cx="261290" cy="615553"/>
          </a:xfrm>
          <a:prstGeom prst="rect">
            <a:avLst/>
          </a:prstGeom>
          <a:noFill/>
        </p:spPr>
        <p:txBody>
          <a:bodyPr wrap="none" lIns="0" tIns="0" rIns="0" bIns="0" rtlCol="0">
            <a:spAutoFit/>
          </a:bodyPr>
          <a:lstStyle/>
          <a:p>
            <a:r>
              <a:rPr lang="en-US" sz="4000" dirty="0"/>
              <a:t>𝜈</a:t>
            </a:r>
          </a:p>
        </p:txBody>
      </p:sp>
      <p:sp>
        <p:nvSpPr>
          <p:cNvPr id="8" name="Rectangle 7">
            <a:extLst>
              <a:ext uri="{FF2B5EF4-FFF2-40B4-BE49-F238E27FC236}">
                <a16:creationId xmlns:a16="http://schemas.microsoft.com/office/drawing/2014/main" id="{91777CC1-16D1-734C-9A46-15116F21B8B8}"/>
              </a:ext>
            </a:extLst>
          </p:cNvPr>
          <p:cNvSpPr/>
          <p:nvPr/>
        </p:nvSpPr>
        <p:spPr>
          <a:xfrm>
            <a:off x="5705149" y="3776510"/>
            <a:ext cx="465192" cy="707886"/>
          </a:xfrm>
          <a:prstGeom prst="rect">
            <a:avLst/>
          </a:prstGeom>
        </p:spPr>
        <p:txBody>
          <a:bodyPr wrap="none">
            <a:spAutoFit/>
          </a:bodyPr>
          <a:lstStyle/>
          <a:p>
            <a:r>
              <a:rPr lang="en-US" sz="4000" dirty="0"/>
              <a:t>𝜇</a:t>
            </a:r>
          </a:p>
        </p:txBody>
      </p:sp>
    </p:spTree>
    <p:extLst>
      <p:ext uri="{BB962C8B-B14F-4D97-AF65-F5344CB8AC3E}">
        <p14:creationId xmlns:p14="http://schemas.microsoft.com/office/powerpoint/2010/main" val="34348745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3237C-C526-CD44-9A19-FDF07D64E5F0}"/>
              </a:ext>
            </a:extLst>
          </p:cNvPr>
          <p:cNvSpPr>
            <a:spLocks noGrp="1"/>
          </p:cNvSpPr>
          <p:nvPr>
            <p:ph type="title"/>
          </p:nvPr>
        </p:nvSpPr>
        <p:spPr>
          <a:xfrm>
            <a:off x="388496" y="200233"/>
            <a:ext cx="10515600" cy="1325563"/>
          </a:xfrm>
        </p:spPr>
        <p:txBody>
          <a:bodyPr/>
          <a:lstStyle/>
          <a:p>
            <a:r>
              <a:rPr lang="en-US" dirty="0"/>
              <a:t>CNFs model Dynamic Optimal Transport </a:t>
            </a:r>
          </a:p>
        </p:txBody>
      </p:sp>
      <p:pic>
        <p:nvPicPr>
          <p:cNvPr id="7" name="Picture 6" descr="A close up of a piece of paper&#10;&#10;Description automatically generated">
            <a:extLst>
              <a:ext uri="{FF2B5EF4-FFF2-40B4-BE49-F238E27FC236}">
                <a16:creationId xmlns:a16="http://schemas.microsoft.com/office/drawing/2014/main" id="{06C57D54-89CA-0C42-B488-7BABC045C658}"/>
              </a:ext>
            </a:extLst>
          </p:cNvPr>
          <p:cNvPicPr>
            <a:picLocks noChangeAspect="1"/>
          </p:cNvPicPr>
          <p:nvPr/>
        </p:nvPicPr>
        <p:blipFill>
          <a:blip r:embed="rId3"/>
          <a:stretch>
            <a:fillRect/>
          </a:stretch>
        </p:blipFill>
        <p:spPr>
          <a:xfrm>
            <a:off x="1157915" y="1325563"/>
            <a:ext cx="9876169" cy="5332204"/>
          </a:xfrm>
          <a:prstGeom prst="rect">
            <a:avLst/>
          </a:prstGeom>
        </p:spPr>
      </p:pic>
    </p:spTree>
    <p:extLst>
      <p:ext uri="{BB962C8B-B14F-4D97-AF65-F5344CB8AC3E}">
        <p14:creationId xmlns:p14="http://schemas.microsoft.com/office/powerpoint/2010/main" val="33221022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DD0FE-2CA9-6446-85AE-143177D5823B}"/>
              </a:ext>
            </a:extLst>
          </p:cNvPr>
          <p:cNvSpPr>
            <a:spLocks noGrp="1"/>
          </p:cNvSpPr>
          <p:nvPr>
            <p:ph type="title"/>
          </p:nvPr>
        </p:nvSpPr>
        <p:spPr/>
        <p:txBody>
          <a:bodyPr/>
          <a:lstStyle/>
          <a:p>
            <a:r>
              <a:rPr lang="en-US" dirty="0"/>
              <a:t>Dynamic OT via TrajectoryNet</a:t>
            </a:r>
          </a:p>
        </p:txBody>
      </p:sp>
      <p:sp>
        <p:nvSpPr>
          <p:cNvPr id="3" name="Content Placeholder 2">
            <a:extLst>
              <a:ext uri="{FF2B5EF4-FFF2-40B4-BE49-F238E27FC236}">
                <a16:creationId xmlns:a16="http://schemas.microsoft.com/office/drawing/2014/main" id="{BC859C44-DF73-2747-B43B-73AC7798C01F}"/>
              </a:ext>
            </a:extLst>
          </p:cNvPr>
          <p:cNvSpPr>
            <a:spLocks noGrp="1"/>
          </p:cNvSpPr>
          <p:nvPr>
            <p:ph idx="1"/>
          </p:nvPr>
        </p:nvSpPr>
        <p:spPr/>
        <p:txBody>
          <a:bodyPr/>
          <a:lstStyle/>
          <a:p>
            <a:r>
              <a:rPr lang="en-US" dirty="0"/>
              <a:t>Dynamic OT via TrajectoryNet can be utilized to infer continuous trajectories of any populations adhering to energy or transport constraints</a:t>
            </a:r>
          </a:p>
          <a:p>
            <a:pPr lvl="1"/>
            <a:r>
              <a:rPr lang="en-US" dirty="0"/>
              <a:t>Population migration</a:t>
            </a:r>
          </a:p>
          <a:p>
            <a:pPr lvl="1"/>
            <a:r>
              <a:rPr lang="en-US" dirty="0"/>
              <a:t>Disease spread </a:t>
            </a:r>
          </a:p>
          <a:p>
            <a:pPr lvl="1"/>
            <a:endParaRPr lang="en-US" dirty="0"/>
          </a:p>
          <a:p>
            <a:r>
              <a:rPr lang="en-US" dirty="0"/>
              <a:t>However, cellular systems are more constrained, and other domain specific priors apply</a:t>
            </a:r>
          </a:p>
        </p:txBody>
      </p:sp>
    </p:spTree>
    <p:extLst>
      <p:ext uri="{BB962C8B-B14F-4D97-AF65-F5344CB8AC3E}">
        <p14:creationId xmlns:p14="http://schemas.microsoft.com/office/powerpoint/2010/main" val="3638616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3FA1A3-B2E5-DBC5-44FB-7DED3A751897}"/>
              </a:ext>
            </a:extLst>
          </p:cNvPr>
          <p:cNvPicPr>
            <a:picLocks noChangeAspect="1"/>
          </p:cNvPicPr>
          <p:nvPr/>
        </p:nvPicPr>
        <p:blipFill>
          <a:blip r:embed="rId3"/>
          <a:stretch>
            <a:fillRect/>
          </a:stretch>
        </p:blipFill>
        <p:spPr>
          <a:xfrm>
            <a:off x="1524000" y="0"/>
            <a:ext cx="9144000" cy="5000334"/>
          </a:xfrm>
          <a:prstGeom prst="rect">
            <a:avLst/>
          </a:prstGeom>
        </p:spPr>
      </p:pic>
      <p:sp>
        <p:nvSpPr>
          <p:cNvPr id="3" name="TextBox 2">
            <a:extLst>
              <a:ext uri="{FF2B5EF4-FFF2-40B4-BE49-F238E27FC236}">
                <a16:creationId xmlns:a16="http://schemas.microsoft.com/office/drawing/2014/main" id="{C1BB0915-293C-7714-F092-7A013717F480}"/>
              </a:ext>
            </a:extLst>
          </p:cNvPr>
          <p:cNvSpPr txBox="1"/>
          <p:nvPr/>
        </p:nvSpPr>
        <p:spPr>
          <a:xfrm>
            <a:off x="2208065" y="1037236"/>
            <a:ext cx="1905073" cy="584775"/>
          </a:xfrm>
          <a:prstGeom prst="rect">
            <a:avLst/>
          </a:prstGeom>
          <a:noFill/>
        </p:spPr>
        <p:txBody>
          <a:bodyPr wrap="none" rtlCol="0">
            <a:spAutoFit/>
          </a:bodyPr>
          <a:lstStyle/>
          <a:p>
            <a:pPr algn="ctr"/>
            <a:r>
              <a:rPr lang="en-US" altLang="zh-CN" sz="1600" dirty="0">
                <a:solidFill>
                  <a:srgbClr val="FF0000"/>
                </a:solidFill>
              </a:rPr>
              <a:t>design</a:t>
            </a:r>
            <a:r>
              <a:rPr lang="zh-CN" altLang="en-US" sz="1600" dirty="0">
                <a:solidFill>
                  <a:srgbClr val="FF0000"/>
                </a:solidFill>
              </a:rPr>
              <a:t> </a:t>
            </a:r>
            <a:r>
              <a:rPr lang="en-US" altLang="zh-CN" sz="1600" dirty="0">
                <a:solidFill>
                  <a:srgbClr val="FF0000"/>
                </a:solidFill>
              </a:rPr>
              <a:t>a</a:t>
            </a:r>
            <a:r>
              <a:rPr lang="zh-CN" altLang="en-US" sz="1600" dirty="0">
                <a:solidFill>
                  <a:srgbClr val="FF0000"/>
                </a:solidFill>
              </a:rPr>
              <a:t> </a:t>
            </a:r>
            <a:r>
              <a:rPr lang="en-US" altLang="zh-CN" sz="1600" dirty="0">
                <a:solidFill>
                  <a:srgbClr val="FF0000"/>
                </a:solidFill>
              </a:rPr>
              <a:t>NN</a:t>
            </a:r>
            <a:r>
              <a:rPr lang="zh-CN" altLang="en-US" sz="1600" dirty="0">
                <a:solidFill>
                  <a:srgbClr val="FF0000"/>
                </a:solidFill>
              </a:rPr>
              <a:t> </a:t>
            </a:r>
            <a:r>
              <a:rPr lang="en-US" altLang="zh-CN" sz="1600" dirty="0">
                <a:solidFill>
                  <a:srgbClr val="FF0000"/>
                </a:solidFill>
              </a:rPr>
              <a:t>to</a:t>
            </a:r>
            <a:r>
              <a:rPr lang="zh-CN" altLang="en-US" sz="1600" dirty="0">
                <a:solidFill>
                  <a:srgbClr val="FF0000"/>
                </a:solidFill>
              </a:rPr>
              <a:t> </a:t>
            </a:r>
            <a:endParaRPr lang="en-US" altLang="zh-CN" sz="1600" dirty="0">
              <a:solidFill>
                <a:srgbClr val="FF0000"/>
              </a:solidFill>
            </a:endParaRPr>
          </a:p>
          <a:p>
            <a:pPr algn="ctr"/>
            <a:r>
              <a:rPr lang="en-US" altLang="zh-CN" sz="1600" dirty="0">
                <a:solidFill>
                  <a:srgbClr val="FF0000"/>
                </a:solidFill>
              </a:rPr>
              <a:t>compute</a:t>
            </a:r>
            <a:r>
              <a:rPr lang="zh-CN" altLang="en-US" sz="1600" dirty="0">
                <a:solidFill>
                  <a:srgbClr val="FF0000"/>
                </a:solidFill>
              </a:rPr>
              <a:t> </a:t>
            </a:r>
            <a:r>
              <a:rPr lang="en-US" altLang="zh-CN" sz="1600" dirty="0">
                <a:solidFill>
                  <a:srgbClr val="FF0000"/>
                </a:solidFill>
              </a:rPr>
              <a:t>derivative</a:t>
            </a:r>
            <a:r>
              <a:rPr lang="zh-CN" altLang="en-US" sz="1600" dirty="0">
                <a:solidFill>
                  <a:srgbClr val="FF0000"/>
                </a:solidFill>
              </a:rPr>
              <a:t> </a:t>
            </a:r>
            <a:r>
              <a:rPr lang="en-US" altLang="zh-CN" sz="1600" dirty="0">
                <a:solidFill>
                  <a:srgbClr val="FF0000"/>
                </a:solidFill>
              </a:rPr>
              <a:t>f</a:t>
            </a:r>
            <a:endParaRPr lang="en-US" sz="1600" dirty="0">
              <a:solidFill>
                <a:srgbClr val="FF0000"/>
              </a:solidFill>
            </a:endParaRPr>
          </a:p>
        </p:txBody>
      </p:sp>
      <p:sp>
        <p:nvSpPr>
          <p:cNvPr id="4" name="TextBox 3">
            <a:extLst>
              <a:ext uri="{FF2B5EF4-FFF2-40B4-BE49-F238E27FC236}">
                <a16:creationId xmlns:a16="http://schemas.microsoft.com/office/drawing/2014/main" id="{645A296E-6F76-D571-21CA-C41246B9450F}"/>
              </a:ext>
            </a:extLst>
          </p:cNvPr>
          <p:cNvSpPr txBox="1"/>
          <p:nvPr/>
        </p:nvSpPr>
        <p:spPr>
          <a:xfrm>
            <a:off x="5354498" y="2136338"/>
            <a:ext cx="1059777" cy="584775"/>
          </a:xfrm>
          <a:prstGeom prst="rect">
            <a:avLst/>
          </a:prstGeom>
          <a:noFill/>
        </p:spPr>
        <p:txBody>
          <a:bodyPr wrap="none" rtlCol="0">
            <a:spAutoFit/>
          </a:bodyPr>
          <a:lstStyle/>
          <a:p>
            <a:r>
              <a:rPr lang="en-US" altLang="zh-CN" sz="1600" dirty="0">
                <a:solidFill>
                  <a:srgbClr val="FF0000"/>
                </a:solidFill>
              </a:rPr>
              <a:t>predicted</a:t>
            </a:r>
            <a:r>
              <a:rPr lang="zh-CN" altLang="en-US" sz="1600" dirty="0">
                <a:solidFill>
                  <a:srgbClr val="FF0000"/>
                </a:solidFill>
              </a:rPr>
              <a:t> </a:t>
            </a:r>
            <a:endParaRPr lang="en-US" altLang="zh-CN" sz="1600" dirty="0">
              <a:solidFill>
                <a:srgbClr val="FF0000"/>
              </a:solidFill>
            </a:endParaRPr>
          </a:p>
          <a:p>
            <a:r>
              <a:rPr lang="en-US" altLang="zh-CN" sz="1600" dirty="0">
                <a:solidFill>
                  <a:srgbClr val="FF0000"/>
                </a:solidFill>
              </a:rPr>
              <a:t>value</a:t>
            </a:r>
            <a:r>
              <a:rPr lang="zh-CN" altLang="en-US" sz="1600" dirty="0">
                <a:solidFill>
                  <a:srgbClr val="FF0000"/>
                </a:solidFill>
              </a:rPr>
              <a:t> </a:t>
            </a:r>
            <a:r>
              <a:rPr lang="en-US" altLang="zh-CN" sz="1600" dirty="0">
                <a:solidFill>
                  <a:srgbClr val="FF0000"/>
                </a:solidFill>
              </a:rPr>
              <a:t>at</a:t>
            </a:r>
            <a:r>
              <a:rPr lang="zh-CN" altLang="en-US" sz="1600" dirty="0">
                <a:solidFill>
                  <a:srgbClr val="FF0000"/>
                </a:solidFill>
              </a:rPr>
              <a:t> </a:t>
            </a:r>
            <a:r>
              <a:rPr lang="en-US" altLang="zh-CN" sz="1600" dirty="0">
                <a:solidFill>
                  <a:srgbClr val="FF0000"/>
                </a:solidFill>
              </a:rPr>
              <a:t>t1</a:t>
            </a:r>
            <a:endParaRPr lang="en-US" sz="1600" dirty="0">
              <a:solidFill>
                <a:srgbClr val="FF0000"/>
              </a:solidFill>
            </a:endParaRPr>
          </a:p>
        </p:txBody>
      </p:sp>
      <p:sp>
        <p:nvSpPr>
          <p:cNvPr id="5" name="TextBox 4">
            <a:extLst>
              <a:ext uri="{FF2B5EF4-FFF2-40B4-BE49-F238E27FC236}">
                <a16:creationId xmlns:a16="http://schemas.microsoft.com/office/drawing/2014/main" id="{027D74FD-8289-3BD7-45F0-33F174A637A4}"/>
              </a:ext>
            </a:extLst>
          </p:cNvPr>
          <p:cNvSpPr txBox="1"/>
          <p:nvPr/>
        </p:nvSpPr>
        <p:spPr>
          <a:xfrm>
            <a:off x="854447" y="1622011"/>
            <a:ext cx="1159485" cy="584775"/>
          </a:xfrm>
          <a:prstGeom prst="rect">
            <a:avLst/>
          </a:prstGeom>
          <a:noFill/>
        </p:spPr>
        <p:txBody>
          <a:bodyPr wrap="none" rtlCol="0">
            <a:spAutoFit/>
          </a:bodyPr>
          <a:lstStyle/>
          <a:p>
            <a:pPr algn="ctr"/>
            <a:r>
              <a:rPr lang="en-US" altLang="zh-CN" sz="1600" dirty="0">
                <a:solidFill>
                  <a:srgbClr val="FF0000"/>
                </a:solidFill>
              </a:rPr>
              <a:t>input</a:t>
            </a:r>
            <a:r>
              <a:rPr lang="zh-CN" altLang="en-US" sz="1600" dirty="0">
                <a:solidFill>
                  <a:srgbClr val="FF0000"/>
                </a:solidFill>
              </a:rPr>
              <a:t> </a:t>
            </a:r>
            <a:r>
              <a:rPr lang="en-US" altLang="zh-CN" sz="1600" dirty="0">
                <a:solidFill>
                  <a:srgbClr val="FF0000"/>
                </a:solidFill>
              </a:rPr>
              <a:t>value</a:t>
            </a:r>
            <a:r>
              <a:rPr lang="zh-CN" altLang="en-US" sz="1600" dirty="0">
                <a:solidFill>
                  <a:srgbClr val="FF0000"/>
                </a:solidFill>
              </a:rPr>
              <a:t> </a:t>
            </a:r>
            <a:endParaRPr lang="en-US" altLang="zh-CN" sz="1600" dirty="0">
              <a:solidFill>
                <a:srgbClr val="FF0000"/>
              </a:solidFill>
            </a:endParaRPr>
          </a:p>
          <a:p>
            <a:pPr algn="ctr"/>
            <a:r>
              <a:rPr lang="en-US" altLang="zh-CN" sz="1600" dirty="0">
                <a:solidFill>
                  <a:srgbClr val="FF0000"/>
                </a:solidFill>
              </a:rPr>
              <a:t>at</a:t>
            </a:r>
            <a:r>
              <a:rPr lang="zh-CN" altLang="en-US" sz="1600" dirty="0">
                <a:solidFill>
                  <a:srgbClr val="FF0000"/>
                </a:solidFill>
              </a:rPr>
              <a:t> </a:t>
            </a:r>
            <a:r>
              <a:rPr lang="en-US" altLang="zh-CN" sz="1600" dirty="0">
                <a:solidFill>
                  <a:srgbClr val="FF0000"/>
                </a:solidFill>
              </a:rPr>
              <a:t>t0</a:t>
            </a:r>
            <a:endParaRPr lang="en-US" sz="1600" dirty="0">
              <a:solidFill>
                <a:srgbClr val="FF0000"/>
              </a:solidFill>
            </a:endParaRPr>
          </a:p>
        </p:txBody>
      </p:sp>
      <p:sp>
        <p:nvSpPr>
          <p:cNvPr id="6" name="TextBox 5">
            <a:extLst>
              <a:ext uri="{FF2B5EF4-FFF2-40B4-BE49-F238E27FC236}">
                <a16:creationId xmlns:a16="http://schemas.microsoft.com/office/drawing/2014/main" id="{9AA22BAD-5F03-BFE3-52C6-369972F578EB}"/>
              </a:ext>
            </a:extLst>
          </p:cNvPr>
          <p:cNvSpPr txBox="1"/>
          <p:nvPr/>
        </p:nvSpPr>
        <p:spPr>
          <a:xfrm>
            <a:off x="6706940" y="5054859"/>
            <a:ext cx="3835345" cy="646331"/>
          </a:xfrm>
          <a:prstGeom prst="rect">
            <a:avLst/>
          </a:prstGeom>
          <a:noFill/>
        </p:spPr>
        <p:txBody>
          <a:bodyPr wrap="none" rtlCol="0">
            <a:spAutoFit/>
          </a:bodyPr>
          <a:lstStyle/>
          <a:p>
            <a:r>
              <a:rPr lang="en-US" altLang="zh-CN" dirty="0">
                <a:solidFill>
                  <a:srgbClr val="FF0000"/>
                </a:solidFill>
              </a:rPr>
              <a:t>ODE</a:t>
            </a:r>
            <a:r>
              <a:rPr lang="zh-CN" altLang="en-US" dirty="0">
                <a:solidFill>
                  <a:srgbClr val="FF0000"/>
                </a:solidFill>
              </a:rPr>
              <a:t> </a:t>
            </a:r>
            <a:r>
              <a:rPr lang="en-US" altLang="zh-CN" dirty="0">
                <a:solidFill>
                  <a:srgbClr val="FF0000"/>
                </a:solidFill>
              </a:rPr>
              <a:t>Solver</a:t>
            </a:r>
            <a:r>
              <a:rPr lang="zh-CN" altLang="en-US" dirty="0">
                <a:solidFill>
                  <a:srgbClr val="FF0000"/>
                </a:solidFill>
              </a:rPr>
              <a:t> </a:t>
            </a:r>
            <a:r>
              <a:rPr lang="en-US" altLang="zh-CN" dirty="0">
                <a:solidFill>
                  <a:srgbClr val="FF0000"/>
                </a:solidFill>
              </a:rPr>
              <a:t>can</a:t>
            </a:r>
            <a:r>
              <a:rPr lang="zh-CN" altLang="en-US" dirty="0">
                <a:solidFill>
                  <a:srgbClr val="FF0000"/>
                </a:solidFill>
              </a:rPr>
              <a:t> </a:t>
            </a:r>
            <a:r>
              <a:rPr lang="en-US" altLang="zh-CN" dirty="0">
                <a:solidFill>
                  <a:srgbClr val="FF0000"/>
                </a:solidFill>
              </a:rPr>
              <a:t>sample</a:t>
            </a:r>
            <a:r>
              <a:rPr lang="zh-CN" altLang="en-US" dirty="0">
                <a:solidFill>
                  <a:srgbClr val="FF0000"/>
                </a:solidFill>
              </a:rPr>
              <a:t> </a:t>
            </a:r>
            <a:r>
              <a:rPr lang="en-US" altLang="zh-CN" dirty="0">
                <a:solidFill>
                  <a:srgbClr val="FF0000"/>
                </a:solidFill>
              </a:rPr>
              <a:t>any</a:t>
            </a:r>
            <a:r>
              <a:rPr lang="zh-CN" altLang="en-US" dirty="0">
                <a:solidFill>
                  <a:srgbClr val="FF0000"/>
                </a:solidFill>
              </a:rPr>
              <a:t> </a:t>
            </a:r>
            <a:r>
              <a:rPr lang="en-US" altLang="zh-CN" dirty="0">
                <a:solidFill>
                  <a:srgbClr val="FF0000"/>
                </a:solidFill>
              </a:rPr>
              <a:t>time</a:t>
            </a:r>
            <a:r>
              <a:rPr lang="zh-CN" altLang="en-US" dirty="0">
                <a:solidFill>
                  <a:srgbClr val="FF0000"/>
                </a:solidFill>
              </a:rPr>
              <a:t> </a:t>
            </a:r>
            <a:r>
              <a:rPr lang="en-US" altLang="zh-CN" dirty="0">
                <a:solidFill>
                  <a:srgbClr val="FF0000"/>
                </a:solidFill>
              </a:rPr>
              <a:t>points</a:t>
            </a:r>
          </a:p>
          <a:p>
            <a:r>
              <a:rPr lang="en-US" altLang="zh-CN" dirty="0">
                <a:solidFill>
                  <a:srgbClr val="FF0000"/>
                </a:solidFill>
              </a:rPr>
              <a:t>by</a:t>
            </a:r>
            <a:r>
              <a:rPr lang="zh-CN" altLang="en-US" dirty="0">
                <a:solidFill>
                  <a:srgbClr val="FF0000"/>
                </a:solidFill>
              </a:rPr>
              <a:t> </a:t>
            </a:r>
            <a:r>
              <a:rPr lang="en-US" altLang="zh-CN" dirty="0">
                <a:solidFill>
                  <a:srgbClr val="FF0000"/>
                </a:solidFill>
              </a:rPr>
              <a:t>integrating</a:t>
            </a:r>
            <a:r>
              <a:rPr lang="zh-CN" altLang="en-US" dirty="0">
                <a:solidFill>
                  <a:srgbClr val="FF0000"/>
                </a:solidFill>
              </a:rPr>
              <a:t> </a:t>
            </a:r>
            <a:r>
              <a:rPr lang="en-US" altLang="zh-CN" dirty="0">
                <a:solidFill>
                  <a:srgbClr val="FF0000"/>
                </a:solidFill>
              </a:rPr>
              <a:t>the</a:t>
            </a:r>
            <a:r>
              <a:rPr lang="zh-CN" altLang="en-US" dirty="0">
                <a:solidFill>
                  <a:srgbClr val="FF0000"/>
                </a:solidFill>
              </a:rPr>
              <a:t> </a:t>
            </a:r>
            <a:r>
              <a:rPr lang="en-US" altLang="zh-CN" dirty="0">
                <a:solidFill>
                  <a:srgbClr val="FF0000"/>
                </a:solidFill>
              </a:rPr>
              <a:t>derivative</a:t>
            </a:r>
            <a:r>
              <a:rPr lang="zh-CN" altLang="en-US" dirty="0">
                <a:solidFill>
                  <a:srgbClr val="FF0000"/>
                </a:solidFill>
              </a:rPr>
              <a:t> </a:t>
            </a:r>
            <a:r>
              <a:rPr lang="en-US" altLang="zh-CN">
                <a:solidFill>
                  <a:srgbClr val="FF0000"/>
                </a:solidFill>
              </a:rPr>
              <a:t>f</a:t>
            </a:r>
            <a:endParaRPr lang="en-US" dirty="0">
              <a:solidFill>
                <a:srgbClr val="FF0000"/>
              </a:solidFill>
            </a:endParaRPr>
          </a:p>
        </p:txBody>
      </p:sp>
      <p:sp>
        <p:nvSpPr>
          <p:cNvPr id="8" name="TextBox 7">
            <a:extLst>
              <a:ext uri="{FF2B5EF4-FFF2-40B4-BE49-F238E27FC236}">
                <a16:creationId xmlns:a16="http://schemas.microsoft.com/office/drawing/2014/main" id="{B8EA875D-41FB-4FB9-7D73-1B167F54C008}"/>
              </a:ext>
            </a:extLst>
          </p:cNvPr>
          <p:cNvSpPr txBox="1"/>
          <p:nvPr/>
        </p:nvSpPr>
        <p:spPr>
          <a:xfrm>
            <a:off x="1987428" y="4778598"/>
            <a:ext cx="4596938" cy="2031325"/>
          </a:xfrm>
          <a:prstGeom prst="rect">
            <a:avLst/>
          </a:prstGeom>
          <a:noFill/>
        </p:spPr>
        <p:txBody>
          <a:bodyPr wrap="square">
            <a:spAutoFit/>
          </a:bodyPr>
          <a:lstStyle/>
          <a:p>
            <a:r>
              <a:rPr lang="en-US" altLang="zh-CN" dirty="0"/>
              <a:t>backpropagate</a:t>
            </a:r>
            <a:r>
              <a:rPr lang="zh-CN" altLang="en-US" dirty="0"/>
              <a:t> </a:t>
            </a:r>
            <a:r>
              <a:rPr lang="en-US" altLang="zh-CN" dirty="0"/>
              <a:t>the</a:t>
            </a:r>
            <a:r>
              <a:rPr lang="zh-CN" altLang="en-US" dirty="0"/>
              <a:t> </a:t>
            </a:r>
            <a:r>
              <a:rPr lang="en-US" altLang="zh-CN" dirty="0"/>
              <a:t>loss</a:t>
            </a:r>
            <a:r>
              <a:rPr lang="zh-CN" altLang="en-US" dirty="0"/>
              <a:t> </a:t>
            </a:r>
            <a:r>
              <a:rPr lang="en-US" altLang="zh-CN" dirty="0"/>
              <a:t>through</a:t>
            </a:r>
            <a:r>
              <a:rPr lang="zh-CN" altLang="en-US" dirty="0"/>
              <a:t> </a:t>
            </a:r>
            <a:r>
              <a:rPr lang="en-US" altLang="zh-CN" dirty="0"/>
              <a:t>ODE</a:t>
            </a:r>
            <a:r>
              <a:rPr lang="zh-CN" altLang="en-US" dirty="0"/>
              <a:t> </a:t>
            </a:r>
            <a:r>
              <a:rPr lang="en-US" altLang="zh-CN" dirty="0"/>
              <a:t>Solver</a:t>
            </a:r>
            <a:r>
              <a:rPr lang="zh-CN" altLang="en-US" dirty="0"/>
              <a:t> </a:t>
            </a:r>
            <a:r>
              <a:rPr lang="en-US" altLang="zh-CN" dirty="0"/>
              <a:t>and</a:t>
            </a:r>
            <a:r>
              <a:rPr lang="zh-CN" altLang="en-US" dirty="0"/>
              <a:t> </a:t>
            </a:r>
            <a:r>
              <a:rPr lang="en-US" altLang="zh-CN" dirty="0"/>
              <a:t>network</a:t>
            </a:r>
            <a:r>
              <a:rPr lang="zh-CN" altLang="en-US" dirty="0"/>
              <a:t> </a:t>
            </a:r>
            <a:r>
              <a:rPr lang="en-US" altLang="zh-CN" dirty="0"/>
              <a:t>use</a:t>
            </a:r>
            <a:r>
              <a:rPr lang="zh-CN" altLang="en-US" dirty="0"/>
              <a:t> </a:t>
            </a:r>
            <a:r>
              <a:rPr lang="en-US" altLang="zh-CN" dirty="0"/>
              <a:t>adjoint</a:t>
            </a:r>
            <a:r>
              <a:rPr lang="zh-CN" altLang="en-US" dirty="0"/>
              <a:t> </a:t>
            </a:r>
            <a:r>
              <a:rPr lang="en-US" altLang="zh-CN" dirty="0"/>
              <a:t>sensitivity</a:t>
            </a:r>
          </a:p>
          <a:p>
            <a:r>
              <a:rPr lang="en-US" altLang="zh-CN" dirty="0">
                <a:solidFill>
                  <a:srgbClr val="FF0000"/>
                </a:solidFill>
              </a:rPr>
              <a:t>skip</a:t>
            </a:r>
            <a:r>
              <a:rPr lang="zh-CN" altLang="en-US" dirty="0">
                <a:solidFill>
                  <a:srgbClr val="FF0000"/>
                </a:solidFill>
              </a:rPr>
              <a:t> </a:t>
            </a:r>
            <a:r>
              <a:rPr lang="en-US" altLang="zh-CN" dirty="0">
                <a:solidFill>
                  <a:srgbClr val="FF0000"/>
                </a:solidFill>
              </a:rPr>
              <a:t>backpropagate</a:t>
            </a:r>
            <a:r>
              <a:rPr lang="zh-CN" altLang="en-US" dirty="0">
                <a:solidFill>
                  <a:srgbClr val="FF0000"/>
                </a:solidFill>
              </a:rPr>
              <a:t> </a:t>
            </a:r>
            <a:r>
              <a:rPr lang="en-US" altLang="zh-CN" dirty="0">
                <a:solidFill>
                  <a:srgbClr val="FF0000"/>
                </a:solidFill>
              </a:rPr>
              <a:t>ODE</a:t>
            </a:r>
            <a:r>
              <a:rPr lang="zh-CN" altLang="en-US" dirty="0">
                <a:solidFill>
                  <a:srgbClr val="FF0000"/>
                </a:solidFill>
              </a:rPr>
              <a:t> </a:t>
            </a:r>
            <a:r>
              <a:rPr lang="en-US" altLang="zh-CN" dirty="0">
                <a:solidFill>
                  <a:srgbClr val="FF0000"/>
                </a:solidFill>
              </a:rPr>
              <a:t>Solver</a:t>
            </a:r>
            <a:r>
              <a:rPr lang="zh-CN" altLang="en-US" dirty="0">
                <a:solidFill>
                  <a:srgbClr val="FF0000"/>
                </a:solidFill>
              </a:rPr>
              <a:t> </a:t>
            </a:r>
            <a:r>
              <a:rPr lang="en-US" altLang="zh-CN" dirty="0" err="1"/>
              <a:t>bc</a:t>
            </a:r>
            <a:r>
              <a:rPr lang="zh-CN" altLang="en-US" dirty="0"/>
              <a:t> </a:t>
            </a:r>
            <a:r>
              <a:rPr lang="en-US" altLang="zh-CN" dirty="0"/>
              <a:t>we</a:t>
            </a:r>
            <a:r>
              <a:rPr lang="zh-CN" altLang="en-US" dirty="0"/>
              <a:t> </a:t>
            </a:r>
            <a:r>
              <a:rPr lang="en-US" altLang="zh-CN" dirty="0"/>
              <a:t>don’t</a:t>
            </a:r>
            <a:r>
              <a:rPr lang="zh-CN" altLang="en-US" dirty="0"/>
              <a:t> </a:t>
            </a:r>
            <a:r>
              <a:rPr lang="en-US" altLang="zh-CN" dirty="0"/>
              <a:t>care</a:t>
            </a:r>
            <a:r>
              <a:rPr lang="zh-CN" altLang="en-US" dirty="0"/>
              <a:t> </a:t>
            </a:r>
            <a:r>
              <a:rPr lang="en-US" altLang="zh-CN" dirty="0"/>
              <a:t>training</a:t>
            </a:r>
            <a:r>
              <a:rPr lang="zh-CN" altLang="en-US" dirty="0"/>
              <a:t> </a:t>
            </a:r>
            <a:r>
              <a:rPr lang="en-US" altLang="zh-CN" dirty="0"/>
              <a:t>params</a:t>
            </a:r>
            <a:r>
              <a:rPr lang="zh-CN" altLang="en-US" dirty="0"/>
              <a:t> </a:t>
            </a:r>
            <a:r>
              <a:rPr lang="en-US" altLang="zh-CN" dirty="0"/>
              <a:t>in</a:t>
            </a:r>
            <a:r>
              <a:rPr lang="zh-CN" altLang="en-US" dirty="0"/>
              <a:t> </a:t>
            </a:r>
            <a:r>
              <a:rPr lang="en-US" altLang="zh-CN" dirty="0"/>
              <a:t>the</a:t>
            </a:r>
            <a:r>
              <a:rPr lang="zh-CN" altLang="en-US" dirty="0"/>
              <a:t> </a:t>
            </a:r>
            <a:r>
              <a:rPr lang="en-US" altLang="zh-CN" dirty="0"/>
              <a:t>ODE</a:t>
            </a:r>
            <a:r>
              <a:rPr lang="zh-CN" altLang="en-US" dirty="0"/>
              <a:t> </a:t>
            </a:r>
            <a:r>
              <a:rPr lang="en-US" altLang="zh-CN" dirty="0"/>
              <a:t>Solver</a:t>
            </a:r>
          </a:p>
          <a:p>
            <a:r>
              <a:rPr lang="en-US" altLang="zh-CN" dirty="0"/>
              <a:t>we</a:t>
            </a:r>
            <a:r>
              <a:rPr lang="zh-CN" altLang="en-US" dirty="0"/>
              <a:t> </a:t>
            </a:r>
            <a:r>
              <a:rPr lang="en-US" altLang="zh-CN" dirty="0"/>
              <a:t>only</a:t>
            </a:r>
            <a:r>
              <a:rPr lang="zh-CN" altLang="en-US" dirty="0"/>
              <a:t> </a:t>
            </a:r>
            <a:r>
              <a:rPr lang="en-US" altLang="zh-CN" dirty="0"/>
              <a:t>care</a:t>
            </a:r>
            <a:r>
              <a:rPr lang="zh-CN" altLang="en-US" dirty="0"/>
              <a:t> </a:t>
            </a:r>
            <a:r>
              <a:rPr lang="en-US" altLang="zh-CN" dirty="0"/>
              <a:t>about</a:t>
            </a:r>
            <a:r>
              <a:rPr lang="zh-CN" altLang="en-US" dirty="0"/>
              <a:t> </a:t>
            </a:r>
            <a:r>
              <a:rPr lang="en-US" altLang="zh-CN" dirty="0"/>
              <a:t>training</a:t>
            </a:r>
            <a:r>
              <a:rPr lang="zh-CN" altLang="en-US" dirty="0"/>
              <a:t> </a:t>
            </a:r>
            <a:r>
              <a:rPr lang="en-US" altLang="zh-CN" dirty="0"/>
              <a:t>params</a:t>
            </a:r>
            <a:r>
              <a:rPr lang="zh-CN" altLang="en-US" dirty="0"/>
              <a:t> </a:t>
            </a:r>
            <a:r>
              <a:rPr lang="en-US" altLang="zh-CN" dirty="0"/>
              <a:t>in</a:t>
            </a:r>
            <a:r>
              <a:rPr lang="zh-CN" altLang="en-US" dirty="0"/>
              <a:t> </a:t>
            </a:r>
            <a:r>
              <a:rPr lang="en-US" altLang="zh-CN" dirty="0"/>
              <a:t>the</a:t>
            </a:r>
            <a:r>
              <a:rPr lang="zh-CN" altLang="en-US" dirty="0"/>
              <a:t> </a:t>
            </a:r>
            <a:r>
              <a:rPr lang="en-US" altLang="zh-CN" dirty="0"/>
              <a:t>neural</a:t>
            </a:r>
            <a:r>
              <a:rPr lang="zh-CN" altLang="en-US" dirty="0"/>
              <a:t> </a:t>
            </a:r>
            <a:r>
              <a:rPr lang="en-US" altLang="zh-CN" dirty="0"/>
              <a:t>net</a:t>
            </a:r>
          </a:p>
          <a:p>
            <a:r>
              <a:rPr lang="en-US" altLang="zh-CN" dirty="0"/>
              <a:t>adjoint</a:t>
            </a:r>
            <a:r>
              <a:rPr lang="zh-CN" altLang="en-US" dirty="0"/>
              <a:t> </a:t>
            </a:r>
            <a:r>
              <a:rPr lang="en-US" altLang="zh-CN" dirty="0"/>
              <a:t>sensitivity</a:t>
            </a:r>
            <a:r>
              <a:rPr lang="zh-CN" altLang="en-US" dirty="0"/>
              <a:t> </a:t>
            </a:r>
            <a:r>
              <a:rPr lang="en-US" altLang="zh-CN" dirty="0"/>
              <a:t>looks</a:t>
            </a:r>
            <a:r>
              <a:rPr lang="zh-CN" altLang="en-US" dirty="0"/>
              <a:t> </a:t>
            </a:r>
            <a:r>
              <a:rPr lang="en-US" altLang="zh-CN" dirty="0"/>
              <a:t>at</a:t>
            </a:r>
            <a:r>
              <a:rPr lang="zh-CN" altLang="en-US" dirty="0"/>
              <a:t> </a:t>
            </a:r>
            <a:r>
              <a:rPr lang="en-US" altLang="zh-CN" dirty="0"/>
              <a:t>stability</a:t>
            </a:r>
            <a:endParaRPr lang="en-US" dirty="0"/>
          </a:p>
        </p:txBody>
      </p:sp>
    </p:spTree>
    <p:extLst>
      <p:ext uri="{BB962C8B-B14F-4D97-AF65-F5344CB8AC3E}">
        <p14:creationId xmlns:p14="http://schemas.microsoft.com/office/powerpoint/2010/main" val="28625032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095BC-AC0C-BD49-9593-3A311E59D687}"/>
              </a:ext>
            </a:extLst>
          </p:cNvPr>
          <p:cNvSpPr>
            <a:spLocks noGrp="1"/>
          </p:cNvSpPr>
          <p:nvPr>
            <p:ph type="title"/>
          </p:nvPr>
        </p:nvSpPr>
        <p:spPr/>
        <p:txBody>
          <a:bodyPr/>
          <a:lstStyle/>
          <a:p>
            <a:r>
              <a:rPr lang="en-US" dirty="0"/>
              <a:t>PHATE: Embryonic Stem Cell Data </a:t>
            </a:r>
          </a:p>
        </p:txBody>
      </p:sp>
      <p:pic>
        <p:nvPicPr>
          <p:cNvPr id="4" name="Picture 3">
            <a:extLst>
              <a:ext uri="{FF2B5EF4-FFF2-40B4-BE49-F238E27FC236}">
                <a16:creationId xmlns:a16="http://schemas.microsoft.com/office/drawing/2014/main" id="{C391E5D6-3A00-5C4F-B6CE-25D57244AB9E}"/>
              </a:ext>
            </a:extLst>
          </p:cNvPr>
          <p:cNvPicPr>
            <a:picLocks noChangeAspect="1"/>
          </p:cNvPicPr>
          <p:nvPr/>
        </p:nvPicPr>
        <p:blipFill>
          <a:blip r:embed="rId3"/>
          <a:stretch>
            <a:fillRect/>
          </a:stretch>
        </p:blipFill>
        <p:spPr>
          <a:xfrm>
            <a:off x="1177780" y="1879922"/>
            <a:ext cx="3098836" cy="3432306"/>
          </a:xfrm>
          <a:prstGeom prst="rect">
            <a:avLst/>
          </a:prstGeom>
        </p:spPr>
      </p:pic>
      <p:pic>
        <p:nvPicPr>
          <p:cNvPr id="5" name="Picture 4">
            <a:extLst>
              <a:ext uri="{FF2B5EF4-FFF2-40B4-BE49-F238E27FC236}">
                <a16:creationId xmlns:a16="http://schemas.microsoft.com/office/drawing/2014/main" id="{3A88F96A-B08C-C843-BE78-E0FEAA082C5C}"/>
              </a:ext>
            </a:extLst>
          </p:cNvPr>
          <p:cNvPicPr>
            <a:picLocks noChangeAspect="1"/>
          </p:cNvPicPr>
          <p:nvPr/>
        </p:nvPicPr>
        <p:blipFill>
          <a:blip r:embed="rId4"/>
          <a:stretch>
            <a:fillRect/>
          </a:stretch>
        </p:blipFill>
        <p:spPr>
          <a:xfrm>
            <a:off x="4909455" y="1585233"/>
            <a:ext cx="4550229" cy="4550229"/>
          </a:xfrm>
          <a:prstGeom prst="rect">
            <a:avLst/>
          </a:prstGeom>
        </p:spPr>
      </p:pic>
      <p:sp>
        <p:nvSpPr>
          <p:cNvPr id="6" name="TextBox 5">
            <a:extLst>
              <a:ext uri="{FF2B5EF4-FFF2-40B4-BE49-F238E27FC236}">
                <a16:creationId xmlns:a16="http://schemas.microsoft.com/office/drawing/2014/main" id="{9114A3B8-F192-7B4C-80E2-FA9EBF0F325D}"/>
              </a:ext>
            </a:extLst>
          </p:cNvPr>
          <p:cNvSpPr txBox="1"/>
          <p:nvPr/>
        </p:nvSpPr>
        <p:spPr>
          <a:xfrm>
            <a:off x="1177780" y="5735352"/>
            <a:ext cx="10009838" cy="830997"/>
          </a:xfrm>
          <a:prstGeom prst="rect">
            <a:avLst/>
          </a:prstGeom>
          <a:noFill/>
        </p:spPr>
        <p:txBody>
          <a:bodyPr wrap="square" rtlCol="0">
            <a:spAutoFit/>
          </a:bodyPr>
          <a:lstStyle/>
          <a:p>
            <a:r>
              <a:rPr lang="en-US" sz="2400" dirty="0"/>
              <a:t>27 day </a:t>
            </a:r>
            <a:r>
              <a:rPr lang="en-US" sz="2400" dirty="0" err="1"/>
              <a:t>timecourse</a:t>
            </a:r>
            <a:r>
              <a:rPr lang="en-US" sz="2400" dirty="0"/>
              <a:t> collected at 5 timepoints</a:t>
            </a:r>
          </a:p>
          <a:p>
            <a:r>
              <a:rPr lang="en-US" sz="2400" dirty="0"/>
              <a:t>[Moon et al. Nature </a:t>
            </a:r>
            <a:r>
              <a:rPr lang="en-US" sz="2400" dirty="0" err="1"/>
              <a:t>Biotechology</a:t>
            </a:r>
            <a:r>
              <a:rPr lang="en-US" sz="2400" dirty="0"/>
              <a:t> 2019]</a:t>
            </a:r>
          </a:p>
        </p:txBody>
      </p:sp>
      <p:pic>
        <p:nvPicPr>
          <p:cNvPr id="7" name="Picture 6">
            <a:extLst>
              <a:ext uri="{FF2B5EF4-FFF2-40B4-BE49-F238E27FC236}">
                <a16:creationId xmlns:a16="http://schemas.microsoft.com/office/drawing/2014/main" id="{751C5B84-B857-1540-A5CC-F6A9ED3CAED3}"/>
              </a:ext>
            </a:extLst>
          </p:cNvPr>
          <p:cNvPicPr>
            <a:picLocks noChangeAspect="1"/>
          </p:cNvPicPr>
          <p:nvPr/>
        </p:nvPicPr>
        <p:blipFill>
          <a:blip r:embed="rId5"/>
          <a:stretch>
            <a:fillRect/>
          </a:stretch>
        </p:blipFill>
        <p:spPr>
          <a:xfrm>
            <a:off x="9217186" y="3271809"/>
            <a:ext cx="1727935" cy="1501321"/>
          </a:xfrm>
          <a:prstGeom prst="rect">
            <a:avLst/>
          </a:prstGeom>
        </p:spPr>
      </p:pic>
      <p:pic>
        <p:nvPicPr>
          <p:cNvPr id="3074" name="Picture 2" descr="Natalia Ivanova | Department of Genetics">
            <a:extLst>
              <a:ext uri="{FF2B5EF4-FFF2-40B4-BE49-F238E27FC236}">
                <a16:creationId xmlns:a16="http://schemas.microsoft.com/office/drawing/2014/main" id="{53A76A6F-D723-A54B-86F0-67DA6A994A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49544" y="46485"/>
            <a:ext cx="1918606" cy="191860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CE0BA4B-99E8-1F47-A4C3-224F5BE53DD2}"/>
              </a:ext>
            </a:extLst>
          </p:cNvPr>
          <p:cNvSpPr txBox="1"/>
          <p:nvPr/>
        </p:nvSpPr>
        <p:spPr>
          <a:xfrm>
            <a:off x="10081153" y="1965091"/>
            <a:ext cx="1619418" cy="369332"/>
          </a:xfrm>
          <a:prstGeom prst="rect">
            <a:avLst/>
          </a:prstGeom>
          <a:noFill/>
        </p:spPr>
        <p:txBody>
          <a:bodyPr wrap="none" rtlCol="0">
            <a:spAutoFit/>
          </a:bodyPr>
          <a:lstStyle/>
          <a:p>
            <a:r>
              <a:rPr lang="en-US" dirty="0"/>
              <a:t>Natalia Ivanova</a:t>
            </a:r>
          </a:p>
        </p:txBody>
      </p:sp>
    </p:spTree>
    <p:extLst>
      <p:ext uri="{BB962C8B-B14F-4D97-AF65-F5344CB8AC3E}">
        <p14:creationId xmlns:p14="http://schemas.microsoft.com/office/powerpoint/2010/main" val="3295415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B8134-7E3B-DA40-A841-4531EDDFED73}"/>
              </a:ext>
            </a:extLst>
          </p:cNvPr>
          <p:cNvSpPr>
            <a:spLocks noGrp="1"/>
          </p:cNvSpPr>
          <p:nvPr>
            <p:ph type="title"/>
          </p:nvPr>
        </p:nvSpPr>
        <p:spPr/>
        <p:txBody>
          <a:bodyPr/>
          <a:lstStyle/>
          <a:p>
            <a:r>
              <a:rPr lang="en-US" dirty="0"/>
              <a:t>Inferring Continuous Flow in Static Snapshots</a:t>
            </a:r>
          </a:p>
        </p:txBody>
      </p:sp>
      <p:pic>
        <p:nvPicPr>
          <p:cNvPr id="4" name="Picture 3">
            <a:extLst>
              <a:ext uri="{FF2B5EF4-FFF2-40B4-BE49-F238E27FC236}">
                <a16:creationId xmlns:a16="http://schemas.microsoft.com/office/drawing/2014/main" id="{38E8AEA5-9271-1444-9D03-A8E583B9CACB}"/>
              </a:ext>
            </a:extLst>
          </p:cNvPr>
          <p:cNvPicPr>
            <a:picLocks noChangeAspect="1"/>
          </p:cNvPicPr>
          <p:nvPr/>
        </p:nvPicPr>
        <p:blipFill>
          <a:blip r:embed="rId3"/>
          <a:stretch>
            <a:fillRect/>
          </a:stretch>
        </p:blipFill>
        <p:spPr>
          <a:xfrm>
            <a:off x="6702552" y="1371600"/>
            <a:ext cx="5486400" cy="5486400"/>
          </a:xfrm>
          <a:prstGeom prst="rect">
            <a:avLst/>
          </a:prstGeom>
        </p:spPr>
      </p:pic>
      <p:pic>
        <p:nvPicPr>
          <p:cNvPr id="5" name="Picture 4">
            <a:extLst>
              <a:ext uri="{FF2B5EF4-FFF2-40B4-BE49-F238E27FC236}">
                <a16:creationId xmlns:a16="http://schemas.microsoft.com/office/drawing/2014/main" id="{74E33969-3A17-0D42-8E3E-BFF89337120B}"/>
              </a:ext>
            </a:extLst>
          </p:cNvPr>
          <p:cNvPicPr>
            <a:picLocks noChangeAspect="1"/>
          </p:cNvPicPr>
          <p:nvPr/>
        </p:nvPicPr>
        <p:blipFill>
          <a:blip r:embed="rId4"/>
          <a:stretch>
            <a:fillRect/>
          </a:stretch>
        </p:blipFill>
        <p:spPr>
          <a:xfrm>
            <a:off x="6705600" y="1371600"/>
            <a:ext cx="5486400" cy="5486400"/>
          </a:xfrm>
          <a:prstGeom prst="rect">
            <a:avLst/>
          </a:prstGeom>
        </p:spPr>
      </p:pic>
      <p:pic>
        <p:nvPicPr>
          <p:cNvPr id="6" name="Picture 5">
            <a:extLst>
              <a:ext uri="{FF2B5EF4-FFF2-40B4-BE49-F238E27FC236}">
                <a16:creationId xmlns:a16="http://schemas.microsoft.com/office/drawing/2014/main" id="{E7E8BA8B-2543-F343-A4F0-0E8C6EF3176A}"/>
              </a:ext>
            </a:extLst>
          </p:cNvPr>
          <p:cNvPicPr>
            <a:picLocks noChangeAspect="1"/>
          </p:cNvPicPr>
          <p:nvPr/>
        </p:nvPicPr>
        <p:blipFill>
          <a:blip r:embed="rId5"/>
          <a:stretch>
            <a:fillRect/>
          </a:stretch>
        </p:blipFill>
        <p:spPr>
          <a:xfrm>
            <a:off x="6699504" y="1371600"/>
            <a:ext cx="5486400" cy="5486400"/>
          </a:xfrm>
          <a:prstGeom prst="rect">
            <a:avLst/>
          </a:prstGeom>
        </p:spPr>
      </p:pic>
      <p:pic>
        <p:nvPicPr>
          <p:cNvPr id="7" name="Picture 6">
            <a:extLst>
              <a:ext uri="{FF2B5EF4-FFF2-40B4-BE49-F238E27FC236}">
                <a16:creationId xmlns:a16="http://schemas.microsoft.com/office/drawing/2014/main" id="{849FA2D8-AA6F-2841-814C-FE05A8F905C7}"/>
              </a:ext>
            </a:extLst>
          </p:cNvPr>
          <p:cNvPicPr>
            <a:picLocks noChangeAspect="1"/>
          </p:cNvPicPr>
          <p:nvPr/>
        </p:nvPicPr>
        <p:blipFill>
          <a:blip r:embed="rId6"/>
          <a:stretch>
            <a:fillRect/>
          </a:stretch>
        </p:blipFill>
        <p:spPr>
          <a:xfrm>
            <a:off x="6702552" y="1371600"/>
            <a:ext cx="5486400" cy="5486400"/>
          </a:xfrm>
          <a:prstGeom prst="rect">
            <a:avLst/>
          </a:prstGeom>
        </p:spPr>
      </p:pic>
      <p:pic>
        <p:nvPicPr>
          <p:cNvPr id="8" name="Picture 7">
            <a:extLst>
              <a:ext uri="{FF2B5EF4-FFF2-40B4-BE49-F238E27FC236}">
                <a16:creationId xmlns:a16="http://schemas.microsoft.com/office/drawing/2014/main" id="{34828A62-32E9-9E41-8549-1381D69E39BD}"/>
              </a:ext>
            </a:extLst>
          </p:cNvPr>
          <p:cNvPicPr>
            <a:picLocks noChangeAspect="1"/>
          </p:cNvPicPr>
          <p:nvPr/>
        </p:nvPicPr>
        <p:blipFill>
          <a:blip r:embed="rId7"/>
          <a:stretch>
            <a:fillRect/>
          </a:stretch>
        </p:blipFill>
        <p:spPr>
          <a:xfrm>
            <a:off x="6702552" y="1371600"/>
            <a:ext cx="5486400" cy="5486400"/>
          </a:xfrm>
          <a:prstGeom prst="rect">
            <a:avLst/>
          </a:prstGeom>
        </p:spPr>
      </p:pic>
      <p:pic>
        <p:nvPicPr>
          <p:cNvPr id="9" name="Picture 8">
            <a:extLst>
              <a:ext uri="{FF2B5EF4-FFF2-40B4-BE49-F238E27FC236}">
                <a16:creationId xmlns:a16="http://schemas.microsoft.com/office/drawing/2014/main" id="{EA521867-D5F8-7E45-B228-F0AC2848D3B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92061" y="2658536"/>
            <a:ext cx="5546888" cy="2930655"/>
          </a:xfrm>
          <a:prstGeom prst="rect">
            <a:avLst/>
          </a:prstGeom>
        </p:spPr>
      </p:pic>
      <p:pic>
        <p:nvPicPr>
          <p:cNvPr id="10" name="Picture 9">
            <a:extLst>
              <a:ext uri="{FF2B5EF4-FFF2-40B4-BE49-F238E27FC236}">
                <a16:creationId xmlns:a16="http://schemas.microsoft.com/office/drawing/2014/main" id="{D425C01D-C45F-814D-92AD-93179FB29E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92061" y="2658536"/>
            <a:ext cx="5546888" cy="2930655"/>
          </a:xfrm>
          <a:prstGeom prst="rect">
            <a:avLst/>
          </a:prstGeom>
        </p:spPr>
      </p:pic>
      <p:pic>
        <p:nvPicPr>
          <p:cNvPr id="11" name="Picture 10">
            <a:extLst>
              <a:ext uri="{FF2B5EF4-FFF2-40B4-BE49-F238E27FC236}">
                <a16:creationId xmlns:a16="http://schemas.microsoft.com/office/drawing/2014/main" id="{4078DD83-1620-7444-A1CB-6C84B727543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92061" y="2658536"/>
            <a:ext cx="5546888" cy="2930655"/>
          </a:xfrm>
          <a:prstGeom prst="rect">
            <a:avLst/>
          </a:prstGeom>
        </p:spPr>
      </p:pic>
      <p:sp>
        <p:nvSpPr>
          <p:cNvPr id="12" name="Rectangle 11">
            <a:extLst>
              <a:ext uri="{FF2B5EF4-FFF2-40B4-BE49-F238E27FC236}">
                <a16:creationId xmlns:a16="http://schemas.microsoft.com/office/drawing/2014/main" id="{FD9A6ED9-7B04-5049-BF4F-46CB9402670B}"/>
              </a:ext>
            </a:extLst>
          </p:cNvPr>
          <p:cNvSpPr/>
          <p:nvPr/>
        </p:nvSpPr>
        <p:spPr>
          <a:xfrm>
            <a:off x="-312599" y="3831475"/>
            <a:ext cx="1157062" cy="584775"/>
          </a:xfrm>
          <a:prstGeom prst="rect">
            <a:avLst/>
          </a:prstGeom>
          <a:noFill/>
        </p:spPr>
        <p:txBody>
          <a:bodyPr wrap="square">
            <a:spAutoFit/>
          </a:bodyPr>
          <a:lstStyle/>
          <a:p>
            <a:pPr algn="r"/>
            <a:r>
              <a:rPr lang="en-US" sz="3200" i="1" dirty="0">
                <a:solidFill>
                  <a:srgbClr val="000000"/>
                </a:solidFill>
                <a:latin typeface="Avenir Light Oblique" charset="0"/>
                <a:ea typeface="Avenir Light Oblique" charset="0"/>
                <a:cs typeface="Avenir Light Oblique" charset="0"/>
              </a:rPr>
              <a:t>cells</a:t>
            </a:r>
          </a:p>
        </p:txBody>
      </p:sp>
      <p:sp>
        <p:nvSpPr>
          <p:cNvPr id="13" name="Rectangle 12">
            <a:extLst>
              <a:ext uri="{FF2B5EF4-FFF2-40B4-BE49-F238E27FC236}">
                <a16:creationId xmlns:a16="http://schemas.microsoft.com/office/drawing/2014/main" id="{BC2E690D-DD9C-4C41-9651-548FBCA792D7}"/>
              </a:ext>
            </a:extLst>
          </p:cNvPr>
          <p:cNvSpPr/>
          <p:nvPr/>
        </p:nvSpPr>
        <p:spPr>
          <a:xfrm>
            <a:off x="3308786" y="1756854"/>
            <a:ext cx="1513438" cy="584775"/>
          </a:xfrm>
          <a:prstGeom prst="rect">
            <a:avLst/>
          </a:prstGeom>
          <a:noFill/>
        </p:spPr>
        <p:txBody>
          <a:bodyPr wrap="square">
            <a:spAutoFit/>
          </a:bodyPr>
          <a:lstStyle/>
          <a:p>
            <a:pPr algn="ctr"/>
            <a:r>
              <a:rPr lang="en-US" sz="3200" i="1">
                <a:solidFill>
                  <a:srgbClr val="000000"/>
                </a:solidFill>
                <a:latin typeface="Avenir Light Oblique" charset="0"/>
                <a:ea typeface="Avenir Light Oblique" charset="0"/>
                <a:cs typeface="Avenir Light Oblique" charset="0"/>
              </a:rPr>
              <a:t>genes</a:t>
            </a:r>
            <a:endParaRPr lang="en-US" sz="3200" i="1" dirty="0">
              <a:solidFill>
                <a:srgbClr val="000000"/>
              </a:solidFill>
              <a:latin typeface="Avenir Light Oblique" charset="0"/>
              <a:ea typeface="Avenir Light Oblique" charset="0"/>
              <a:cs typeface="Avenir Light Oblique" charset="0"/>
            </a:endParaRPr>
          </a:p>
        </p:txBody>
      </p:sp>
      <p:cxnSp>
        <p:nvCxnSpPr>
          <p:cNvPr id="14" name="Straight Arrow Connector 13">
            <a:extLst>
              <a:ext uri="{FF2B5EF4-FFF2-40B4-BE49-F238E27FC236}">
                <a16:creationId xmlns:a16="http://schemas.microsoft.com/office/drawing/2014/main" id="{39D87787-1BC7-3449-85A3-7725C682F05B}"/>
              </a:ext>
            </a:extLst>
          </p:cNvPr>
          <p:cNvCxnSpPr/>
          <p:nvPr/>
        </p:nvCxnSpPr>
        <p:spPr>
          <a:xfrm>
            <a:off x="1292061" y="2362461"/>
            <a:ext cx="5546888" cy="0"/>
          </a:xfrm>
          <a:prstGeom prst="straightConnector1">
            <a:avLst/>
          </a:prstGeom>
          <a:ln w="25400">
            <a:solidFill>
              <a:schemeClr val="tx1"/>
            </a:solidFill>
            <a:headEnd type="triangle" w="lg" len="lg"/>
            <a:tailEnd type="triangle" w="lg" len="lg"/>
          </a:ln>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A522938-C2E6-8345-8507-8FC24B5FB819}"/>
              </a:ext>
            </a:extLst>
          </p:cNvPr>
          <p:cNvCxnSpPr/>
          <p:nvPr/>
        </p:nvCxnSpPr>
        <p:spPr>
          <a:xfrm>
            <a:off x="1005854" y="2658536"/>
            <a:ext cx="0" cy="2930655"/>
          </a:xfrm>
          <a:prstGeom prst="straightConnector1">
            <a:avLst/>
          </a:prstGeom>
          <a:ln w="25400">
            <a:solidFill>
              <a:schemeClr val="tx1"/>
            </a:solidFill>
            <a:headEnd type="triangle" w="lg" len="lg"/>
            <a:tailEnd type="triangle" w="lg" len="lg"/>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7410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78B9A-9832-9D4E-A587-E1C9D12E9865}"/>
              </a:ext>
            </a:extLst>
          </p:cNvPr>
          <p:cNvSpPr>
            <a:spLocks noGrp="1"/>
          </p:cNvSpPr>
          <p:nvPr>
            <p:ph type="title"/>
          </p:nvPr>
        </p:nvSpPr>
        <p:spPr>
          <a:xfrm>
            <a:off x="745671" y="431930"/>
            <a:ext cx="10700657" cy="1325563"/>
          </a:xfrm>
        </p:spPr>
        <p:txBody>
          <a:bodyPr>
            <a:normAutofit/>
          </a:bodyPr>
          <a:lstStyle/>
          <a:p>
            <a:r>
              <a:rPr lang="en-US" sz="4800" dirty="0"/>
              <a:t>Additional Properties of cells </a:t>
            </a:r>
          </a:p>
        </p:txBody>
      </p:sp>
      <p:sp>
        <p:nvSpPr>
          <p:cNvPr id="4" name="Content Placeholder 3">
            <a:extLst>
              <a:ext uri="{FF2B5EF4-FFF2-40B4-BE49-F238E27FC236}">
                <a16:creationId xmlns:a16="http://schemas.microsoft.com/office/drawing/2014/main" id="{FB0C729B-073A-B144-B3CA-3E445C8D7BC7}"/>
              </a:ext>
            </a:extLst>
          </p:cNvPr>
          <p:cNvSpPr>
            <a:spLocks noGrp="1"/>
          </p:cNvSpPr>
          <p:nvPr>
            <p:ph sz="half" idx="2"/>
          </p:nvPr>
        </p:nvSpPr>
        <p:spPr>
          <a:xfrm>
            <a:off x="1317170" y="1847396"/>
            <a:ext cx="10265229" cy="4351338"/>
          </a:xfrm>
        </p:spPr>
        <p:txBody>
          <a:bodyPr>
            <a:normAutofit/>
          </a:bodyPr>
          <a:lstStyle/>
          <a:p>
            <a:pPr marL="514350" indent="-514350">
              <a:buAutoNum type="arabicPeriod"/>
            </a:pPr>
            <a:r>
              <a:rPr lang="en-US" dirty="0"/>
              <a:t>Cells are not simply transported from one timepoint to another, </a:t>
            </a:r>
            <a:r>
              <a:rPr lang="en-US" b="1" i="1" dirty="0"/>
              <a:t>they cells divide and die.</a:t>
            </a:r>
          </a:p>
          <a:p>
            <a:pPr marL="514350" indent="-514350">
              <a:buAutoNum type="arabicPeriod"/>
            </a:pPr>
            <a:r>
              <a:rPr lang="en-US" dirty="0"/>
              <a:t>Cells cannot travel in straight paths through Euclidean space in terms of measured dimensions, </a:t>
            </a:r>
            <a:r>
              <a:rPr lang="en-US" b="1" i="1" dirty="0"/>
              <a:t>cells only travel along a cellular manifold.</a:t>
            </a:r>
          </a:p>
          <a:p>
            <a:pPr marL="514350" indent="-514350">
              <a:buAutoNum type="arabicPeriod"/>
            </a:pPr>
            <a:r>
              <a:rPr lang="en-US" dirty="0"/>
              <a:t>Though cells are destroyed when measured, we can estimate their direction of transition-based </a:t>
            </a:r>
            <a:r>
              <a:rPr lang="en-US" b="1" i="1" dirty="0"/>
              <a:t>RNA velocity</a:t>
            </a:r>
          </a:p>
        </p:txBody>
      </p:sp>
    </p:spTree>
    <p:extLst>
      <p:ext uri="{BB962C8B-B14F-4D97-AF65-F5344CB8AC3E}">
        <p14:creationId xmlns:p14="http://schemas.microsoft.com/office/powerpoint/2010/main" val="5063322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B194D-7A66-814F-8387-3F02B20A20D7}"/>
              </a:ext>
            </a:extLst>
          </p:cNvPr>
          <p:cNvSpPr>
            <a:spLocks noGrp="1"/>
          </p:cNvSpPr>
          <p:nvPr>
            <p:ph type="title"/>
          </p:nvPr>
        </p:nvSpPr>
        <p:spPr/>
        <p:txBody>
          <a:bodyPr/>
          <a:lstStyle/>
          <a:p>
            <a:r>
              <a:rPr lang="en-US" dirty="0"/>
              <a:t>Cell Death and Growth</a:t>
            </a:r>
          </a:p>
        </p:txBody>
      </p:sp>
      <p:pic>
        <p:nvPicPr>
          <p:cNvPr id="3" name="Picture 2">
            <a:extLst>
              <a:ext uri="{FF2B5EF4-FFF2-40B4-BE49-F238E27FC236}">
                <a16:creationId xmlns:a16="http://schemas.microsoft.com/office/drawing/2014/main" id="{A193AA30-3E7E-5A48-A5B7-A3E5D26640B4}"/>
              </a:ext>
            </a:extLst>
          </p:cNvPr>
          <p:cNvPicPr>
            <a:picLocks noChangeAspect="1"/>
          </p:cNvPicPr>
          <p:nvPr/>
        </p:nvPicPr>
        <p:blipFill>
          <a:blip r:embed="rId3"/>
          <a:stretch>
            <a:fillRect/>
          </a:stretch>
        </p:blipFill>
        <p:spPr>
          <a:xfrm>
            <a:off x="7052960" y="1690688"/>
            <a:ext cx="3283144" cy="4354286"/>
          </a:xfrm>
          <a:prstGeom prst="rect">
            <a:avLst/>
          </a:prstGeom>
        </p:spPr>
      </p:pic>
      <p:sp>
        <p:nvSpPr>
          <p:cNvPr id="7" name="Content Placeholder 3">
            <a:extLst>
              <a:ext uri="{FF2B5EF4-FFF2-40B4-BE49-F238E27FC236}">
                <a16:creationId xmlns:a16="http://schemas.microsoft.com/office/drawing/2014/main" id="{FDD23D7E-10EF-C24C-945D-3FAABB833CE7}"/>
              </a:ext>
            </a:extLst>
          </p:cNvPr>
          <p:cNvSpPr txBox="1">
            <a:spLocks/>
          </p:cNvSpPr>
          <p:nvPr/>
        </p:nvSpPr>
        <p:spPr>
          <a:xfrm>
            <a:off x="1317171" y="1847396"/>
            <a:ext cx="4996544"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Allowing unbalanced transport can let cells “die” instead of moving them to implausible locations </a:t>
            </a:r>
          </a:p>
          <a:p>
            <a:r>
              <a:rPr lang="en-US" dirty="0"/>
              <a:t>Unbalanced transport hard to achieve dynamically</a:t>
            </a:r>
          </a:p>
          <a:p>
            <a:r>
              <a:rPr lang="en-US" dirty="0"/>
              <a:t>We use discrete optimal transport to assign growth and death rates </a:t>
            </a:r>
          </a:p>
        </p:txBody>
      </p:sp>
      <p:sp>
        <p:nvSpPr>
          <p:cNvPr id="4" name="TextBox 3">
            <a:extLst>
              <a:ext uri="{FF2B5EF4-FFF2-40B4-BE49-F238E27FC236}">
                <a16:creationId xmlns:a16="http://schemas.microsoft.com/office/drawing/2014/main" id="{ABD6C6C9-0F2F-1B49-9139-CE66B9061202}"/>
              </a:ext>
            </a:extLst>
          </p:cNvPr>
          <p:cNvSpPr txBox="1"/>
          <p:nvPr/>
        </p:nvSpPr>
        <p:spPr>
          <a:xfrm>
            <a:off x="10013576" y="6499412"/>
            <a:ext cx="2178424" cy="369332"/>
          </a:xfrm>
          <a:prstGeom prst="rect">
            <a:avLst/>
          </a:prstGeom>
          <a:noFill/>
        </p:spPr>
        <p:txBody>
          <a:bodyPr wrap="square" rtlCol="0">
            <a:spAutoFit/>
          </a:bodyPr>
          <a:lstStyle/>
          <a:p>
            <a:pPr algn="r"/>
            <a:r>
              <a:rPr lang="en-US" dirty="0" err="1"/>
              <a:t>Liero</a:t>
            </a:r>
            <a:r>
              <a:rPr lang="en-US" dirty="0"/>
              <a:t> et al. 2018</a:t>
            </a:r>
          </a:p>
        </p:txBody>
      </p:sp>
    </p:spTree>
    <p:extLst>
      <p:ext uri="{BB962C8B-B14F-4D97-AF65-F5344CB8AC3E}">
        <p14:creationId xmlns:p14="http://schemas.microsoft.com/office/powerpoint/2010/main" val="37578498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F3B62-3E3B-054C-B499-297CDF52BC7B}"/>
              </a:ext>
            </a:extLst>
          </p:cNvPr>
          <p:cNvSpPr>
            <a:spLocks noGrp="1"/>
          </p:cNvSpPr>
          <p:nvPr>
            <p:ph type="title"/>
          </p:nvPr>
        </p:nvSpPr>
        <p:spPr/>
        <p:txBody>
          <a:bodyPr/>
          <a:lstStyle/>
          <a:p>
            <a:r>
              <a:rPr lang="en-US" dirty="0"/>
              <a:t>Cellular Manifolds </a:t>
            </a:r>
          </a:p>
        </p:txBody>
      </p:sp>
      <p:pic>
        <p:nvPicPr>
          <p:cNvPr id="4" name="Picture 3">
            <a:extLst>
              <a:ext uri="{FF2B5EF4-FFF2-40B4-BE49-F238E27FC236}">
                <a16:creationId xmlns:a16="http://schemas.microsoft.com/office/drawing/2014/main" id="{1EB2FD80-ACE4-A441-8743-E02DFF007515}"/>
              </a:ext>
            </a:extLst>
          </p:cNvPr>
          <p:cNvPicPr>
            <a:picLocks noChangeAspect="1"/>
          </p:cNvPicPr>
          <p:nvPr/>
        </p:nvPicPr>
        <p:blipFill>
          <a:blip r:embed="rId3"/>
          <a:stretch>
            <a:fillRect/>
          </a:stretch>
        </p:blipFill>
        <p:spPr>
          <a:xfrm>
            <a:off x="261257" y="1639662"/>
            <a:ext cx="4963886" cy="4963886"/>
          </a:xfrm>
          <a:prstGeom prst="rect">
            <a:avLst/>
          </a:prstGeom>
        </p:spPr>
      </p:pic>
      <p:cxnSp>
        <p:nvCxnSpPr>
          <p:cNvPr id="8" name="Straight Arrow Connector 7">
            <a:extLst>
              <a:ext uri="{FF2B5EF4-FFF2-40B4-BE49-F238E27FC236}">
                <a16:creationId xmlns:a16="http://schemas.microsoft.com/office/drawing/2014/main" id="{27E88BA2-859D-7445-BB9B-9388101CEACB}"/>
              </a:ext>
            </a:extLst>
          </p:cNvPr>
          <p:cNvCxnSpPr/>
          <p:nvPr/>
        </p:nvCxnSpPr>
        <p:spPr>
          <a:xfrm>
            <a:off x="1371600" y="2648631"/>
            <a:ext cx="3004457" cy="4789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82D44F3-E2AA-A84B-8555-5CEF9650A82C}"/>
              </a:ext>
            </a:extLst>
          </p:cNvPr>
          <p:cNvSpPr txBox="1"/>
          <p:nvPr/>
        </p:nvSpPr>
        <p:spPr>
          <a:xfrm rot="605802">
            <a:off x="1741714" y="2343831"/>
            <a:ext cx="1801583" cy="369332"/>
          </a:xfrm>
          <a:prstGeom prst="rect">
            <a:avLst/>
          </a:prstGeom>
          <a:noFill/>
        </p:spPr>
        <p:txBody>
          <a:bodyPr wrap="none" rtlCol="0">
            <a:spAutoFit/>
          </a:bodyPr>
          <a:lstStyle/>
          <a:p>
            <a:r>
              <a:rPr lang="en-US" dirty="0"/>
              <a:t>Implausible path </a:t>
            </a:r>
          </a:p>
        </p:txBody>
      </p:sp>
      <p:sp>
        <p:nvSpPr>
          <p:cNvPr id="10" name="TextBox 9">
            <a:extLst>
              <a:ext uri="{FF2B5EF4-FFF2-40B4-BE49-F238E27FC236}">
                <a16:creationId xmlns:a16="http://schemas.microsoft.com/office/drawing/2014/main" id="{D300F8BF-63DF-0649-971B-067E55EA3204}"/>
              </a:ext>
            </a:extLst>
          </p:cNvPr>
          <p:cNvSpPr txBox="1"/>
          <p:nvPr/>
        </p:nvSpPr>
        <p:spPr>
          <a:xfrm>
            <a:off x="5660572" y="2919247"/>
            <a:ext cx="5693228" cy="1938992"/>
          </a:xfrm>
          <a:prstGeom prst="rect">
            <a:avLst/>
          </a:prstGeom>
          <a:noFill/>
        </p:spPr>
        <p:txBody>
          <a:bodyPr wrap="square" rtlCol="0">
            <a:spAutoFit/>
          </a:bodyPr>
          <a:lstStyle/>
          <a:p>
            <a:r>
              <a:rPr lang="en-US" sz="2400" dirty="0"/>
              <a:t>Cells have to transition through allowable parts of the state space  </a:t>
            </a:r>
          </a:p>
          <a:p>
            <a:endParaRPr lang="en-US" sz="2400" dirty="0"/>
          </a:p>
          <a:p>
            <a:r>
              <a:rPr lang="en-US" sz="2400" dirty="0"/>
              <a:t>Enforce this with a density penalty. Based on a </a:t>
            </a:r>
            <a:r>
              <a:rPr lang="en-US" sz="2400" dirty="0" err="1"/>
              <a:t>knn</a:t>
            </a:r>
            <a:r>
              <a:rPr lang="en-US" sz="2400" dirty="0"/>
              <a:t> density estimate </a:t>
            </a:r>
          </a:p>
        </p:txBody>
      </p:sp>
      <p:pic>
        <p:nvPicPr>
          <p:cNvPr id="13" name="Graphic 12">
            <a:extLst>
              <a:ext uri="{FF2B5EF4-FFF2-40B4-BE49-F238E27FC236}">
                <a16:creationId xmlns:a16="http://schemas.microsoft.com/office/drawing/2014/main" id="{C70940CA-857A-DF46-8F64-B9DF967744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55794" y="5160385"/>
            <a:ext cx="7102783" cy="557081"/>
          </a:xfrm>
          <a:prstGeom prst="rect">
            <a:avLst/>
          </a:prstGeom>
        </p:spPr>
      </p:pic>
    </p:spTree>
    <p:extLst>
      <p:ext uri="{BB962C8B-B14F-4D97-AF65-F5344CB8AC3E}">
        <p14:creationId xmlns:p14="http://schemas.microsoft.com/office/powerpoint/2010/main" val="1011258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F8CE3-E7BD-DA41-9CFB-F23FAF352537}"/>
              </a:ext>
            </a:extLst>
          </p:cNvPr>
          <p:cNvSpPr>
            <a:spLocks noGrp="1"/>
          </p:cNvSpPr>
          <p:nvPr>
            <p:ph type="title"/>
          </p:nvPr>
        </p:nvSpPr>
        <p:spPr/>
        <p:txBody>
          <a:bodyPr/>
          <a:lstStyle/>
          <a:p>
            <a:r>
              <a:rPr lang="en-US" dirty="0"/>
              <a:t>Velocity Regularization </a:t>
            </a:r>
          </a:p>
        </p:txBody>
      </p:sp>
      <p:sp>
        <p:nvSpPr>
          <p:cNvPr id="6" name="TextBox 5">
            <a:extLst>
              <a:ext uri="{FF2B5EF4-FFF2-40B4-BE49-F238E27FC236}">
                <a16:creationId xmlns:a16="http://schemas.microsoft.com/office/drawing/2014/main" id="{20782746-9977-3242-8290-B023D6B2786C}"/>
              </a:ext>
            </a:extLst>
          </p:cNvPr>
          <p:cNvSpPr txBox="1"/>
          <p:nvPr/>
        </p:nvSpPr>
        <p:spPr>
          <a:xfrm>
            <a:off x="5715000" y="2361960"/>
            <a:ext cx="7507151" cy="707886"/>
          </a:xfrm>
          <a:prstGeom prst="rect">
            <a:avLst/>
          </a:prstGeom>
          <a:noFill/>
        </p:spPr>
        <p:txBody>
          <a:bodyPr wrap="square" rtlCol="0">
            <a:spAutoFit/>
          </a:bodyPr>
          <a:lstStyle/>
          <a:p>
            <a:pPr algn="l"/>
            <a:r>
              <a:rPr lang="en-US" sz="2400" dirty="0">
                <a:ea typeface="Avenir Book" charset="0"/>
                <a:cs typeface="Avenir Book" charset="0"/>
              </a:rPr>
              <a:t>RNA Velocity, estimate of direction of change</a:t>
            </a:r>
          </a:p>
          <a:p>
            <a:pPr algn="l"/>
            <a:r>
              <a:rPr lang="en-US" sz="1600" dirty="0">
                <a:ea typeface="Avenir Book" charset="0"/>
                <a:cs typeface="Avenir Book" charset="0"/>
              </a:rPr>
              <a:t>[La </a:t>
            </a:r>
            <a:r>
              <a:rPr lang="en-US" sz="1600" dirty="0" err="1">
                <a:ea typeface="Avenir Book" charset="0"/>
                <a:cs typeface="Avenir Book" charset="0"/>
              </a:rPr>
              <a:t>Manno</a:t>
            </a:r>
            <a:r>
              <a:rPr lang="en-US" sz="1600" dirty="0">
                <a:ea typeface="Avenir Book" charset="0"/>
                <a:cs typeface="Avenir Book" charset="0"/>
              </a:rPr>
              <a:t> et al. 2018 </a:t>
            </a:r>
            <a:r>
              <a:rPr lang="en-US" sz="1600" dirty="0" err="1">
                <a:ea typeface="Avenir Book" charset="0"/>
                <a:cs typeface="Avenir Book" charset="0"/>
              </a:rPr>
              <a:t>Velocyto</a:t>
            </a:r>
            <a:r>
              <a:rPr lang="en-US" sz="1600" dirty="0">
                <a:ea typeface="Avenir Book" charset="0"/>
                <a:cs typeface="Avenir Book" charset="0"/>
              </a:rPr>
              <a:t>; Volker et al. </a:t>
            </a:r>
            <a:r>
              <a:rPr lang="en-US" sz="1600" dirty="0" err="1">
                <a:ea typeface="Avenir Book" charset="0"/>
                <a:cs typeface="Avenir Book" charset="0"/>
              </a:rPr>
              <a:t>ScVelo</a:t>
            </a:r>
            <a:r>
              <a:rPr lang="en-US" sz="1600" dirty="0">
                <a:ea typeface="Avenir Book" charset="0"/>
                <a:cs typeface="Avenir Book" charset="0"/>
              </a:rPr>
              <a:t>]</a:t>
            </a:r>
          </a:p>
        </p:txBody>
      </p:sp>
      <p:pic>
        <p:nvPicPr>
          <p:cNvPr id="7" name="Graphic 6">
            <a:extLst>
              <a:ext uri="{FF2B5EF4-FFF2-40B4-BE49-F238E27FC236}">
                <a16:creationId xmlns:a16="http://schemas.microsoft.com/office/drawing/2014/main" id="{62A44D11-1AE7-7344-9987-8FF3E3E75E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01981" y="4004135"/>
            <a:ext cx="4316970" cy="889902"/>
          </a:xfrm>
          <a:prstGeom prst="rect">
            <a:avLst/>
          </a:prstGeom>
        </p:spPr>
      </p:pic>
      <p:pic>
        <p:nvPicPr>
          <p:cNvPr id="3" name="Picture 2">
            <a:extLst>
              <a:ext uri="{FF2B5EF4-FFF2-40B4-BE49-F238E27FC236}">
                <a16:creationId xmlns:a16="http://schemas.microsoft.com/office/drawing/2014/main" id="{7F5A153B-2C80-3748-8910-165D9C4F9594}"/>
              </a:ext>
            </a:extLst>
          </p:cNvPr>
          <p:cNvPicPr>
            <a:picLocks noChangeAspect="1"/>
          </p:cNvPicPr>
          <p:nvPr/>
        </p:nvPicPr>
        <p:blipFill>
          <a:blip r:embed="rId5"/>
          <a:stretch>
            <a:fillRect/>
          </a:stretch>
        </p:blipFill>
        <p:spPr>
          <a:xfrm>
            <a:off x="587829" y="1440549"/>
            <a:ext cx="5127171" cy="5127171"/>
          </a:xfrm>
          <a:prstGeom prst="rect">
            <a:avLst/>
          </a:prstGeom>
        </p:spPr>
      </p:pic>
    </p:spTree>
    <p:extLst>
      <p:ext uri="{BB962C8B-B14F-4D97-AF65-F5344CB8AC3E}">
        <p14:creationId xmlns:p14="http://schemas.microsoft.com/office/powerpoint/2010/main" val="11864888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EA621-23CF-CF45-9C68-DE65431E25ED}"/>
              </a:ext>
            </a:extLst>
          </p:cNvPr>
          <p:cNvSpPr>
            <a:spLocks noGrp="1"/>
          </p:cNvSpPr>
          <p:nvPr>
            <p:ph type="title"/>
          </p:nvPr>
        </p:nvSpPr>
        <p:spPr/>
        <p:txBody>
          <a:bodyPr/>
          <a:lstStyle/>
          <a:p>
            <a:r>
              <a:rPr lang="en-US" dirty="0"/>
              <a:t>Toy Example</a:t>
            </a:r>
          </a:p>
        </p:txBody>
      </p:sp>
      <p:pic>
        <p:nvPicPr>
          <p:cNvPr id="6" name="Content Placeholder 5" descr="A close up of a piece of paper&#10;&#10;Description automatically generated">
            <a:extLst>
              <a:ext uri="{FF2B5EF4-FFF2-40B4-BE49-F238E27FC236}">
                <a16:creationId xmlns:a16="http://schemas.microsoft.com/office/drawing/2014/main" id="{5242184B-2B51-7F4F-81AA-4EE9088A5F47}"/>
              </a:ext>
            </a:extLst>
          </p:cNvPr>
          <p:cNvPicPr>
            <a:picLocks noGrp="1" noChangeAspect="1"/>
          </p:cNvPicPr>
          <p:nvPr>
            <p:ph sz="half" idx="1"/>
          </p:nvPr>
        </p:nvPicPr>
        <p:blipFill>
          <a:blip r:embed="rId3"/>
          <a:stretch>
            <a:fillRect/>
          </a:stretch>
        </p:blipFill>
        <p:spPr>
          <a:xfrm>
            <a:off x="838200" y="1809700"/>
            <a:ext cx="10515600" cy="4872528"/>
          </a:xfrm>
        </p:spPr>
      </p:pic>
    </p:spTree>
    <p:extLst>
      <p:ext uri="{BB962C8B-B14F-4D97-AF65-F5344CB8AC3E}">
        <p14:creationId xmlns:p14="http://schemas.microsoft.com/office/powerpoint/2010/main" val="5175065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D337-C776-454F-AEF9-D3CAC9296002}"/>
              </a:ext>
            </a:extLst>
          </p:cNvPr>
          <p:cNvSpPr>
            <a:spLocks noGrp="1"/>
          </p:cNvSpPr>
          <p:nvPr>
            <p:ph type="title"/>
          </p:nvPr>
        </p:nvSpPr>
        <p:spPr>
          <a:xfrm>
            <a:off x="559823" y="264595"/>
            <a:ext cx="9342933" cy="994172"/>
          </a:xfrm>
        </p:spPr>
        <p:txBody>
          <a:bodyPr>
            <a:noAutofit/>
          </a:bodyPr>
          <a:lstStyle/>
          <a:p>
            <a:r>
              <a:rPr lang="en-US" sz="4000" dirty="0">
                <a:ea typeface="Avenir Book" charset="0"/>
                <a:cs typeface="Avenir Book" charset="0"/>
              </a:rPr>
              <a:t>Continuous Trajectories in Single Cell Data</a:t>
            </a:r>
          </a:p>
        </p:txBody>
      </p:sp>
      <p:pic>
        <p:nvPicPr>
          <p:cNvPr id="3" name="Online Media 2" descr="traj">
            <a:hlinkClick r:id="" action="ppaction://media"/>
            <a:extLst>
              <a:ext uri="{FF2B5EF4-FFF2-40B4-BE49-F238E27FC236}">
                <a16:creationId xmlns:a16="http://schemas.microsoft.com/office/drawing/2014/main" id="{9744D066-2690-9C41-A256-6D6D67E9BA29}"/>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5"/>
          <a:stretch>
            <a:fillRect/>
          </a:stretch>
        </p:blipFill>
        <p:spPr>
          <a:xfrm>
            <a:off x="559824" y="1428576"/>
            <a:ext cx="4210254" cy="4210255"/>
          </a:xfrm>
        </p:spPr>
      </p:pic>
      <p:pic>
        <p:nvPicPr>
          <p:cNvPr id="11" name="Picture 10"/>
          <p:cNvPicPr>
            <a:picLocks noChangeAspect="1"/>
          </p:cNvPicPr>
          <p:nvPr/>
        </p:nvPicPr>
        <p:blipFill>
          <a:blip r:embed="rId6"/>
          <a:stretch>
            <a:fillRect/>
          </a:stretch>
        </p:blipFill>
        <p:spPr>
          <a:xfrm>
            <a:off x="5549490" y="1532409"/>
            <a:ext cx="3301473" cy="3359734"/>
          </a:xfrm>
          <a:prstGeom prst="rect">
            <a:avLst/>
          </a:prstGeom>
        </p:spPr>
      </p:pic>
      <p:sp>
        <p:nvSpPr>
          <p:cNvPr id="5" name="TextBox 4"/>
          <p:cNvSpPr txBox="1"/>
          <p:nvPr/>
        </p:nvSpPr>
        <p:spPr>
          <a:xfrm>
            <a:off x="5549490" y="5336886"/>
            <a:ext cx="3309432" cy="461665"/>
          </a:xfrm>
          <a:prstGeom prst="rect">
            <a:avLst/>
          </a:prstGeom>
          <a:noFill/>
        </p:spPr>
        <p:txBody>
          <a:bodyPr wrap="none" rtlCol="0">
            <a:spAutoFit/>
          </a:bodyPr>
          <a:lstStyle/>
          <a:p>
            <a:pPr algn="l"/>
            <a:r>
              <a:rPr lang="en-US" sz="2400" dirty="0">
                <a:latin typeface="Avenir Book" charset="0"/>
                <a:ea typeface="Avenir Book" charset="0"/>
                <a:cs typeface="Avenir Book" charset="0"/>
              </a:rPr>
              <a:t>Single Cell Trajectories</a:t>
            </a:r>
          </a:p>
        </p:txBody>
      </p:sp>
    </p:spTree>
    <p:extLst>
      <p:ext uri="{BB962C8B-B14F-4D97-AF65-F5344CB8AC3E}">
        <p14:creationId xmlns:p14="http://schemas.microsoft.com/office/powerpoint/2010/main" val="489976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DEE56-52D2-574F-9441-BC6E6EB783C0}"/>
              </a:ext>
            </a:extLst>
          </p:cNvPr>
          <p:cNvSpPr>
            <a:spLocks noGrp="1"/>
          </p:cNvSpPr>
          <p:nvPr>
            <p:ph type="title"/>
          </p:nvPr>
        </p:nvSpPr>
        <p:spPr/>
        <p:txBody>
          <a:bodyPr/>
          <a:lstStyle/>
          <a:p>
            <a:r>
              <a:rPr lang="en-US" dirty="0"/>
              <a:t>Results — Embryoid body dataset</a:t>
            </a:r>
          </a:p>
        </p:txBody>
      </p:sp>
      <p:sp>
        <p:nvSpPr>
          <p:cNvPr id="4" name="Content Placeholder 3">
            <a:extLst>
              <a:ext uri="{FF2B5EF4-FFF2-40B4-BE49-F238E27FC236}">
                <a16:creationId xmlns:a16="http://schemas.microsoft.com/office/drawing/2014/main" id="{06EEDD9D-CE02-5241-B16E-F66A613481B4}"/>
              </a:ext>
            </a:extLst>
          </p:cNvPr>
          <p:cNvSpPr>
            <a:spLocks noGrp="1"/>
          </p:cNvSpPr>
          <p:nvPr>
            <p:ph sz="half" idx="2"/>
          </p:nvPr>
        </p:nvSpPr>
        <p:spPr/>
        <p:txBody>
          <a:bodyPr/>
          <a:lstStyle/>
          <a:p>
            <a:r>
              <a:rPr lang="en-US" dirty="0"/>
              <a:t>Wasserstein distance between predicted and true distributions for different left out timepoints</a:t>
            </a:r>
          </a:p>
          <a:p>
            <a:r>
              <a:rPr lang="en-US" dirty="0"/>
              <a:t>Different regularizations have different assumptions and tradeoffs</a:t>
            </a:r>
          </a:p>
        </p:txBody>
      </p:sp>
      <p:pic>
        <p:nvPicPr>
          <p:cNvPr id="10" name="Content Placeholder 9" descr="A screenshot of text&#10;&#10;Description automatically generated">
            <a:extLst>
              <a:ext uri="{FF2B5EF4-FFF2-40B4-BE49-F238E27FC236}">
                <a16:creationId xmlns:a16="http://schemas.microsoft.com/office/drawing/2014/main" id="{0A3B9032-F839-904D-81DE-7E77C8619651}"/>
              </a:ext>
            </a:extLst>
          </p:cNvPr>
          <p:cNvPicPr>
            <a:picLocks noGrp="1" noChangeAspect="1"/>
          </p:cNvPicPr>
          <p:nvPr>
            <p:ph sz="half" idx="1"/>
          </p:nvPr>
        </p:nvPicPr>
        <p:blipFill>
          <a:blip r:embed="rId3"/>
          <a:stretch>
            <a:fillRect/>
          </a:stretch>
        </p:blipFill>
        <p:spPr>
          <a:xfrm>
            <a:off x="838200" y="1825625"/>
            <a:ext cx="5181600" cy="3647203"/>
          </a:xfrm>
        </p:spPr>
      </p:pic>
    </p:spTree>
    <p:extLst>
      <p:ext uri="{BB962C8B-B14F-4D97-AF65-F5344CB8AC3E}">
        <p14:creationId xmlns:p14="http://schemas.microsoft.com/office/powerpoint/2010/main" val="23246642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009240" y="564740"/>
            <a:ext cx="1358900" cy="431800"/>
          </a:xfrm>
          <a:prstGeom prst="rect">
            <a:avLst/>
          </a:prstGeom>
        </p:spPr>
      </p:pic>
      <p:pic>
        <p:nvPicPr>
          <p:cNvPr id="10" name="Picture 9"/>
          <p:cNvPicPr>
            <a:picLocks noChangeAspect="1"/>
          </p:cNvPicPr>
          <p:nvPr/>
        </p:nvPicPr>
        <p:blipFill>
          <a:blip r:embed="rId4"/>
          <a:stretch>
            <a:fillRect/>
          </a:stretch>
        </p:blipFill>
        <p:spPr>
          <a:xfrm>
            <a:off x="329845" y="1999799"/>
            <a:ext cx="1778000" cy="1003300"/>
          </a:xfrm>
          <a:prstGeom prst="rect">
            <a:avLst/>
          </a:prstGeom>
        </p:spPr>
      </p:pic>
      <p:sp>
        <p:nvSpPr>
          <p:cNvPr id="33" name="Oval 32"/>
          <p:cNvSpPr/>
          <p:nvPr/>
        </p:nvSpPr>
        <p:spPr>
          <a:xfrm>
            <a:off x="1992026" y="94077"/>
            <a:ext cx="1767869" cy="1117519"/>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7207739" y="-16372"/>
            <a:ext cx="1767869" cy="1296998"/>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2197990" y="308961"/>
            <a:ext cx="1373102" cy="646331"/>
          </a:xfrm>
          <a:prstGeom prst="rect">
            <a:avLst/>
          </a:prstGeom>
          <a:noFill/>
        </p:spPr>
        <p:txBody>
          <a:bodyPr wrap="square" rtlCol="0">
            <a:spAutoFit/>
          </a:bodyPr>
          <a:lstStyle/>
          <a:p>
            <a:pPr algn="ctr"/>
            <a:r>
              <a:rPr lang="en-US" dirty="0"/>
              <a:t>Epithelial Phenotype</a:t>
            </a:r>
          </a:p>
        </p:txBody>
      </p:sp>
      <p:sp>
        <p:nvSpPr>
          <p:cNvPr id="36" name="TextBox 35"/>
          <p:cNvSpPr txBox="1"/>
          <p:nvPr/>
        </p:nvSpPr>
        <p:spPr>
          <a:xfrm>
            <a:off x="7310717" y="273556"/>
            <a:ext cx="1561906" cy="646331"/>
          </a:xfrm>
          <a:prstGeom prst="rect">
            <a:avLst/>
          </a:prstGeom>
          <a:noFill/>
        </p:spPr>
        <p:txBody>
          <a:bodyPr wrap="square" rtlCol="0">
            <a:spAutoFit/>
          </a:bodyPr>
          <a:lstStyle/>
          <a:p>
            <a:pPr algn="ctr"/>
            <a:r>
              <a:rPr lang="en-US" dirty="0" err="1"/>
              <a:t>Mesenchymal</a:t>
            </a:r>
            <a:r>
              <a:rPr lang="en-US" dirty="0"/>
              <a:t> Phenotype</a:t>
            </a:r>
          </a:p>
        </p:txBody>
      </p:sp>
      <p:cxnSp>
        <p:nvCxnSpPr>
          <p:cNvPr id="37" name="Straight Arrow Connector 36"/>
          <p:cNvCxnSpPr/>
          <p:nvPr/>
        </p:nvCxnSpPr>
        <p:spPr>
          <a:xfrm flipV="1">
            <a:off x="3759894" y="648323"/>
            <a:ext cx="3447844" cy="20709"/>
          </a:xfrm>
          <a:prstGeom prst="straightConnector1">
            <a:avLst/>
          </a:prstGeom>
          <a:ln w="3810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38" name="Group 37"/>
          <p:cNvGrpSpPr>
            <a:grpSpLocks/>
          </p:cNvGrpSpPr>
          <p:nvPr/>
        </p:nvGrpSpPr>
        <p:grpSpPr bwMode="auto">
          <a:xfrm>
            <a:off x="1830232" y="1455857"/>
            <a:ext cx="7815213" cy="1338382"/>
            <a:chOff x="1011238" y="2239434"/>
            <a:chExt cx="7745412" cy="1551407"/>
          </a:xfrm>
        </p:grpSpPr>
        <p:grpSp>
          <p:nvGrpSpPr>
            <p:cNvPr id="39" name="Group 5"/>
            <p:cNvGrpSpPr>
              <a:grpSpLocks/>
            </p:cNvGrpSpPr>
            <p:nvPr/>
          </p:nvGrpSpPr>
          <p:grpSpPr bwMode="auto">
            <a:xfrm>
              <a:off x="1011238" y="2239434"/>
              <a:ext cx="7745412" cy="1551407"/>
              <a:chOff x="477531" y="2130168"/>
              <a:chExt cx="8962808" cy="1977749"/>
            </a:xfrm>
          </p:grpSpPr>
          <p:pic>
            <p:nvPicPr>
              <p:cNvPr id="41" name="Picture 7"/>
              <p:cNvPicPr>
                <a:picLocks noChangeAspect="1"/>
              </p:cNvPicPr>
              <p:nvPr/>
            </p:nvPicPr>
            <p:blipFill rotWithShape="1">
              <a:blip r:embed="rId5">
                <a:extLst>
                  <a:ext uri="{28A0092B-C50C-407E-A947-70E740481C1C}">
                    <a14:useLocalDpi xmlns:a14="http://schemas.microsoft.com/office/drawing/2010/main" val="0"/>
                  </a:ext>
                </a:extLst>
              </a:blip>
              <a:srcRect b="17110"/>
              <a:stretch/>
            </p:blipFill>
            <p:spPr bwMode="auto">
              <a:xfrm>
                <a:off x="477531" y="2130168"/>
                <a:ext cx="8962808" cy="19777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2" name="Rectangle 41"/>
              <p:cNvSpPr/>
              <p:nvPr/>
            </p:nvSpPr>
            <p:spPr>
              <a:xfrm>
                <a:off x="4562430" y="3429802"/>
                <a:ext cx="3308894" cy="414725"/>
              </a:xfrm>
              <a:prstGeom prst="rect">
                <a:avLst/>
              </a:prstGeom>
              <a:solidFill>
                <a:srgbClr val="FFFFFF"/>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grpSp>
        <p:sp>
          <p:nvSpPr>
            <p:cNvPr id="40" name="Rectangle 39"/>
            <p:cNvSpPr/>
            <p:nvPr/>
          </p:nvSpPr>
          <p:spPr>
            <a:xfrm>
              <a:off x="6948255" y="3258907"/>
              <a:ext cx="779562" cy="19202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43" name="TextBox 42"/>
          <p:cNvSpPr txBox="1"/>
          <p:nvPr/>
        </p:nvSpPr>
        <p:spPr>
          <a:xfrm>
            <a:off x="4674779" y="322147"/>
            <a:ext cx="1373102" cy="369332"/>
          </a:xfrm>
          <a:prstGeom prst="rect">
            <a:avLst/>
          </a:prstGeom>
          <a:noFill/>
        </p:spPr>
        <p:txBody>
          <a:bodyPr wrap="square" rtlCol="0">
            <a:spAutoFit/>
          </a:bodyPr>
          <a:lstStyle/>
          <a:p>
            <a:pPr algn="ctr"/>
            <a:r>
              <a:rPr lang="en-US" dirty="0"/>
              <a:t>EMT</a:t>
            </a:r>
          </a:p>
        </p:txBody>
      </p:sp>
      <p:sp>
        <p:nvSpPr>
          <p:cNvPr id="58" name="TextBox 57"/>
          <p:cNvSpPr txBox="1"/>
          <p:nvPr/>
        </p:nvSpPr>
        <p:spPr>
          <a:xfrm>
            <a:off x="4705551" y="325228"/>
            <a:ext cx="1373102" cy="369332"/>
          </a:xfrm>
          <a:prstGeom prst="rect">
            <a:avLst/>
          </a:prstGeom>
          <a:noFill/>
        </p:spPr>
        <p:txBody>
          <a:bodyPr wrap="square" rtlCol="0">
            <a:spAutoFit/>
          </a:bodyPr>
          <a:lstStyle/>
          <a:p>
            <a:pPr algn="ctr"/>
            <a:r>
              <a:rPr lang="en-US" dirty="0"/>
              <a:t>MET</a:t>
            </a:r>
          </a:p>
        </p:txBody>
      </p:sp>
      <p:cxnSp>
        <p:nvCxnSpPr>
          <p:cNvPr id="59" name="Straight Arrow Connector 58"/>
          <p:cNvCxnSpPr/>
          <p:nvPr/>
        </p:nvCxnSpPr>
        <p:spPr>
          <a:xfrm flipH="1">
            <a:off x="3759894" y="654854"/>
            <a:ext cx="3447844" cy="20710"/>
          </a:xfrm>
          <a:prstGeom prst="straightConnector1">
            <a:avLst/>
          </a:prstGeom>
          <a:ln w="3810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6"/>
          <a:stretch>
            <a:fillRect/>
          </a:stretch>
        </p:blipFill>
        <p:spPr>
          <a:xfrm>
            <a:off x="735255" y="2615998"/>
            <a:ext cx="3558276" cy="2915551"/>
          </a:xfrm>
          <a:prstGeom prst="rect">
            <a:avLst/>
          </a:prstGeom>
        </p:spPr>
      </p:pic>
      <p:sp>
        <p:nvSpPr>
          <p:cNvPr id="3" name="TextBox 2">
            <a:extLst>
              <a:ext uri="{FF2B5EF4-FFF2-40B4-BE49-F238E27FC236}">
                <a16:creationId xmlns:a16="http://schemas.microsoft.com/office/drawing/2014/main" id="{F52B25C8-654A-CB41-826B-56AD47CF4398}"/>
              </a:ext>
            </a:extLst>
          </p:cNvPr>
          <p:cNvSpPr txBox="1"/>
          <p:nvPr/>
        </p:nvSpPr>
        <p:spPr>
          <a:xfrm>
            <a:off x="3996443" y="3673727"/>
            <a:ext cx="6405662"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EMT is relatively well-studied but MET which is equally important is</a:t>
            </a:r>
          </a:p>
          <a:p>
            <a:pPr marL="0" marR="0" indent="0" algn="l" defTabSz="914400" rtl="0" fontAlgn="auto" latinLnBrk="0" hangingPunct="0">
              <a:lnSpc>
                <a:spcPct val="100000"/>
              </a:lnSpc>
              <a:spcBef>
                <a:spcPts val="0"/>
              </a:spcBef>
              <a:spcAft>
                <a:spcPts val="0"/>
              </a:spcAft>
              <a:buClrTx/>
              <a:buSzTx/>
              <a:buFontTx/>
              <a:buNone/>
              <a:tabLst/>
            </a:pPr>
            <a:r>
              <a:rPr lang="en-US" dirty="0"/>
              <a:t>Not studied well because of the need for 3D culture conditions</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rgbClr val="000000"/>
              </a:solidFill>
              <a:sym typeface="Calibri"/>
            </a:endParaRPr>
          </a:p>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Here we are studying Triple Negative Breast Cancer, which</a:t>
            </a:r>
          </a:p>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 has no targeted </a:t>
            </a:r>
            <a:r>
              <a:rPr lang="en-US" dirty="0">
                <a:solidFill>
                  <a:srgbClr val="000000"/>
                </a:solidFill>
                <a:sym typeface="Calibri"/>
              </a:rPr>
              <a:t>therapies. </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19" name="Picture 18">
            <a:extLst>
              <a:ext uri="{FF2B5EF4-FFF2-40B4-BE49-F238E27FC236}">
                <a16:creationId xmlns:a16="http://schemas.microsoft.com/office/drawing/2014/main" id="{E7AC7DCF-FA72-EE49-8A80-0420C8BEE06F}"/>
              </a:ext>
            </a:extLst>
          </p:cNvPr>
          <p:cNvPicPr>
            <a:picLocks noChangeAspect="1"/>
          </p:cNvPicPr>
          <p:nvPr/>
        </p:nvPicPr>
        <p:blipFill>
          <a:blip r:embed="rId7"/>
          <a:stretch>
            <a:fillRect/>
          </a:stretch>
        </p:blipFill>
        <p:spPr>
          <a:xfrm>
            <a:off x="9947355" y="273556"/>
            <a:ext cx="1654351" cy="1654351"/>
          </a:xfrm>
          <a:prstGeom prst="rect">
            <a:avLst/>
          </a:prstGeom>
        </p:spPr>
      </p:pic>
      <p:sp>
        <p:nvSpPr>
          <p:cNvPr id="20" name="TextBox 19">
            <a:extLst>
              <a:ext uri="{FF2B5EF4-FFF2-40B4-BE49-F238E27FC236}">
                <a16:creationId xmlns:a16="http://schemas.microsoft.com/office/drawing/2014/main" id="{ABFF37A6-D920-514A-808B-CFA41D2EFDA9}"/>
              </a:ext>
            </a:extLst>
          </p:cNvPr>
          <p:cNvSpPr txBox="1"/>
          <p:nvPr/>
        </p:nvSpPr>
        <p:spPr>
          <a:xfrm>
            <a:off x="9968269" y="2068737"/>
            <a:ext cx="164393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Beatriz Perez</a:t>
            </a:r>
          </a:p>
        </p:txBody>
      </p:sp>
      <p:pic>
        <p:nvPicPr>
          <p:cNvPr id="21" name="Picture 20">
            <a:extLst>
              <a:ext uri="{FF2B5EF4-FFF2-40B4-BE49-F238E27FC236}">
                <a16:creationId xmlns:a16="http://schemas.microsoft.com/office/drawing/2014/main" id="{4F12EC4C-CFBD-6E43-8163-4C14822A79BC}"/>
              </a:ext>
            </a:extLst>
          </p:cNvPr>
          <p:cNvPicPr>
            <a:picLocks noChangeAspect="1"/>
          </p:cNvPicPr>
          <p:nvPr/>
        </p:nvPicPr>
        <p:blipFill>
          <a:blip r:embed="rId8"/>
          <a:stretch>
            <a:fillRect/>
          </a:stretch>
        </p:blipFill>
        <p:spPr>
          <a:xfrm>
            <a:off x="10277747" y="4419934"/>
            <a:ext cx="1517810" cy="1517810"/>
          </a:xfrm>
          <a:prstGeom prst="rect">
            <a:avLst/>
          </a:prstGeom>
        </p:spPr>
      </p:pic>
      <p:sp>
        <p:nvSpPr>
          <p:cNvPr id="22" name="TextBox 21">
            <a:extLst>
              <a:ext uri="{FF2B5EF4-FFF2-40B4-BE49-F238E27FC236}">
                <a16:creationId xmlns:a16="http://schemas.microsoft.com/office/drawing/2014/main" id="{86EBAB26-CE45-AE47-B180-482D80D72D32}"/>
              </a:ext>
            </a:extLst>
          </p:cNvPr>
          <p:cNvSpPr txBox="1"/>
          <p:nvPr/>
        </p:nvSpPr>
        <p:spPr>
          <a:xfrm>
            <a:off x="10277747" y="6174258"/>
            <a:ext cx="166096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Christine Chaffer</a:t>
            </a:r>
          </a:p>
        </p:txBody>
      </p:sp>
    </p:spTree>
    <p:extLst>
      <p:ext uri="{BB962C8B-B14F-4D97-AF65-F5344CB8AC3E}">
        <p14:creationId xmlns:p14="http://schemas.microsoft.com/office/powerpoint/2010/main" val="403238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37"/>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5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2F27-E071-4B4A-BD8A-A66600BE873D}"/>
              </a:ext>
            </a:extLst>
          </p:cNvPr>
          <p:cNvSpPr>
            <a:spLocks noGrp="1"/>
          </p:cNvSpPr>
          <p:nvPr>
            <p:ph type="title"/>
          </p:nvPr>
        </p:nvSpPr>
        <p:spPr/>
        <p:txBody>
          <a:bodyPr/>
          <a:lstStyle/>
          <a:p>
            <a:r>
              <a:rPr lang="en-US" dirty="0"/>
              <a:t>Ordinary Differential Equations </a:t>
            </a:r>
          </a:p>
        </p:txBody>
      </p:sp>
      <p:sp>
        <p:nvSpPr>
          <p:cNvPr id="3" name="Content Placeholder 2">
            <a:extLst>
              <a:ext uri="{FF2B5EF4-FFF2-40B4-BE49-F238E27FC236}">
                <a16:creationId xmlns:a16="http://schemas.microsoft.com/office/drawing/2014/main" id="{B01EF735-BBA1-4E49-BA7A-455465A758D4}"/>
              </a:ext>
            </a:extLst>
          </p:cNvPr>
          <p:cNvSpPr>
            <a:spLocks noGrp="1"/>
          </p:cNvSpPr>
          <p:nvPr>
            <p:ph idx="1"/>
          </p:nvPr>
        </p:nvSpPr>
        <p:spPr>
          <a:xfrm>
            <a:off x="838200" y="3689497"/>
            <a:ext cx="10515600" cy="2487465"/>
          </a:xfrm>
        </p:spPr>
        <p:txBody>
          <a:bodyPr/>
          <a:lstStyle/>
          <a:p>
            <a:r>
              <a:rPr lang="en-US" dirty="0"/>
              <a:t>Describes the time-evolution or “dynamics” via its derivative</a:t>
            </a:r>
          </a:p>
          <a:p>
            <a:r>
              <a:rPr lang="en-US" dirty="0"/>
              <a:t>“Solving a differential equation” refers to  starting at some initial condition x(0) and evolving the system up to x(t)</a:t>
            </a:r>
          </a:p>
          <a:p>
            <a:r>
              <a:rPr lang="en-US" dirty="0"/>
              <a:t>The solution is called the integral curve because it involves integrating the equation to get the solution </a:t>
            </a:r>
          </a:p>
        </p:txBody>
      </p:sp>
      <p:pic>
        <p:nvPicPr>
          <p:cNvPr id="4" name="Picture 3">
            <a:extLst>
              <a:ext uri="{FF2B5EF4-FFF2-40B4-BE49-F238E27FC236}">
                <a16:creationId xmlns:a16="http://schemas.microsoft.com/office/drawing/2014/main" id="{26033090-78CA-2D42-A519-4107DFA42052}"/>
              </a:ext>
            </a:extLst>
          </p:cNvPr>
          <p:cNvPicPr>
            <a:picLocks noChangeAspect="1"/>
          </p:cNvPicPr>
          <p:nvPr/>
        </p:nvPicPr>
        <p:blipFill>
          <a:blip r:embed="rId2"/>
          <a:stretch>
            <a:fillRect/>
          </a:stretch>
        </p:blipFill>
        <p:spPr>
          <a:xfrm>
            <a:off x="2352749" y="1784203"/>
            <a:ext cx="4318000" cy="1384300"/>
          </a:xfrm>
          <a:prstGeom prst="rect">
            <a:avLst/>
          </a:prstGeom>
        </p:spPr>
      </p:pic>
    </p:spTree>
    <p:extLst>
      <p:ext uri="{BB962C8B-B14F-4D97-AF65-F5344CB8AC3E}">
        <p14:creationId xmlns:p14="http://schemas.microsoft.com/office/powerpoint/2010/main" val="4572834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EC4E1-8F91-2640-912C-7FF1CF63D6C2}"/>
              </a:ext>
            </a:extLst>
          </p:cNvPr>
          <p:cNvSpPr>
            <a:spLocks noGrp="1"/>
          </p:cNvSpPr>
          <p:nvPr>
            <p:ph type="title"/>
          </p:nvPr>
        </p:nvSpPr>
        <p:spPr>
          <a:xfrm>
            <a:off x="156028" y="-90808"/>
            <a:ext cx="10515600" cy="1325563"/>
          </a:xfrm>
        </p:spPr>
        <p:txBody>
          <a:bodyPr/>
          <a:lstStyle/>
          <a:p>
            <a:r>
              <a:rPr lang="en-US" dirty="0" err="1"/>
              <a:t>Mamospheres</a:t>
            </a:r>
            <a:endParaRPr lang="en-US" dirty="0"/>
          </a:p>
        </p:txBody>
      </p:sp>
      <p:grpSp>
        <p:nvGrpSpPr>
          <p:cNvPr id="6" name="Group 5">
            <a:extLst>
              <a:ext uri="{FF2B5EF4-FFF2-40B4-BE49-F238E27FC236}">
                <a16:creationId xmlns:a16="http://schemas.microsoft.com/office/drawing/2014/main" id="{29AC7F90-5162-2146-B6FF-8AA49E50EECD}"/>
              </a:ext>
            </a:extLst>
          </p:cNvPr>
          <p:cNvGrpSpPr/>
          <p:nvPr/>
        </p:nvGrpSpPr>
        <p:grpSpPr>
          <a:xfrm>
            <a:off x="2884647" y="571974"/>
            <a:ext cx="7420789" cy="5938292"/>
            <a:chOff x="749830" y="260648"/>
            <a:chExt cx="7420789" cy="5938292"/>
          </a:xfrm>
        </p:grpSpPr>
        <p:pic>
          <p:nvPicPr>
            <p:cNvPr id="7" name="Picture 6">
              <a:extLst>
                <a:ext uri="{FF2B5EF4-FFF2-40B4-BE49-F238E27FC236}">
                  <a16:creationId xmlns:a16="http://schemas.microsoft.com/office/drawing/2014/main" id="{7144C1DB-41FF-F143-B254-5D11B2A95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9830" y="548680"/>
              <a:ext cx="3597788" cy="2697932"/>
            </a:xfrm>
            <a:prstGeom prst="rect">
              <a:avLst/>
            </a:prstGeom>
          </p:spPr>
        </p:pic>
        <p:pic>
          <p:nvPicPr>
            <p:cNvPr id="8" name="Picture 7">
              <a:extLst>
                <a:ext uri="{FF2B5EF4-FFF2-40B4-BE49-F238E27FC236}">
                  <a16:creationId xmlns:a16="http://schemas.microsoft.com/office/drawing/2014/main" id="{8B52F2CE-0338-794E-BF2A-754997E8B7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48550" y="548680"/>
              <a:ext cx="3597788" cy="2697932"/>
            </a:xfrm>
            <a:prstGeom prst="rect">
              <a:avLst/>
            </a:prstGeom>
          </p:spPr>
        </p:pic>
        <p:pic>
          <p:nvPicPr>
            <p:cNvPr id="9" name="Picture 8">
              <a:extLst>
                <a:ext uri="{FF2B5EF4-FFF2-40B4-BE49-F238E27FC236}">
                  <a16:creationId xmlns:a16="http://schemas.microsoft.com/office/drawing/2014/main" id="{FFDC3C3C-9B25-944E-9720-3D58FB6B21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427" y="3501007"/>
              <a:ext cx="3597788" cy="2697932"/>
            </a:xfrm>
            <a:prstGeom prst="rect">
              <a:avLst/>
            </a:prstGeom>
          </p:spPr>
        </p:pic>
        <p:pic>
          <p:nvPicPr>
            <p:cNvPr id="10" name="Picture 9">
              <a:extLst>
                <a:ext uri="{FF2B5EF4-FFF2-40B4-BE49-F238E27FC236}">
                  <a16:creationId xmlns:a16="http://schemas.microsoft.com/office/drawing/2014/main" id="{C80BE000-8551-9B41-809C-DDF6186F540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831" y="3501008"/>
              <a:ext cx="3597788" cy="2697932"/>
            </a:xfrm>
            <a:prstGeom prst="rect">
              <a:avLst/>
            </a:prstGeom>
          </p:spPr>
        </p:pic>
        <p:sp>
          <p:nvSpPr>
            <p:cNvPr id="11" name="TextBox 10">
              <a:extLst>
                <a:ext uri="{FF2B5EF4-FFF2-40B4-BE49-F238E27FC236}">
                  <a16:creationId xmlns:a16="http://schemas.microsoft.com/office/drawing/2014/main" id="{3FD2F472-D386-D647-B845-8C372051DD16}"/>
                </a:ext>
              </a:extLst>
            </p:cNvPr>
            <p:cNvSpPr txBox="1"/>
            <p:nvPr/>
          </p:nvSpPr>
          <p:spPr>
            <a:xfrm>
              <a:off x="2194845" y="260648"/>
              <a:ext cx="707758" cy="369332"/>
            </a:xfrm>
            <a:prstGeom prst="rect">
              <a:avLst/>
            </a:prstGeom>
            <a:noFill/>
          </p:spPr>
          <p:txBody>
            <a:bodyPr wrap="none" rtlCol="0">
              <a:spAutoFit/>
            </a:bodyPr>
            <a:lstStyle/>
            <a:p>
              <a:r>
                <a:rPr lang="en-AU" dirty="0"/>
                <a:t>Day 2</a:t>
              </a:r>
              <a:endParaRPr lang="en-US" dirty="0"/>
            </a:p>
          </p:txBody>
        </p:sp>
        <p:sp>
          <p:nvSpPr>
            <p:cNvPr id="12" name="TextBox 11">
              <a:extLst>
                <a:ext uri="{FF2B5EF4-FFF2-40B4-BE49-F238E27FC236}">
                  <a16:creationId xmlns:a16="http://schemas.microsoft.com/office/drawing/2014/main" id="{56A21C14-194B-7547-A915-8D661EECA7C9}"/>
                </a:ext>
              </a:extLst>
            </p:cNvPr>
            <p:cNvSpPr txBox="1"/>
            <p:nvPr/>
          </p:nvSpPr>
          <p:spPr>
            <a:xfrm>
              <a:off x="5935055" y="260648"/>
              <a:ext cx="824778" cy="369332"/>
            </a:xfrm>
            <a:prstGeom prst="rect">
              <a:avLst/>
            </a:prstGeom>
            <a:noFill/>
          </p:spPr>
          <p:txBody>
            <a:bodyPr wrap="none" rtlCol="0">
              <a:spAutoFit/>
            </a:bodyPr>
            <a:lstStyle/>
            <a:p>
              <a:r>
                <a:rPr lang="en-AU" dirty="0"/>
                <a:t>Day 12</a:t>
              </a:r>
              <a:endParaRPr lang="en-US" dirty="0"/>
            </a:p>
          </p:txBody>
        </p:sp>
        <p:sp>
          <p:nvSpPr>
            <p:cNvPr id="13" name="TextBox 12">
              <a:extLst>
                <a:ext uri="{FF2B5EF4-FFF2-40B4-BE49-F238E27FC236}">
                  <a16:creationId xmlns:a16="http://schemas.microsoft.com/office/drawing/2014/main" id="{50282DA7-215C-6740-9039-F0B878D7D886}"/>
                </a:ext>
              </a:extLst>
            </p:cNvPr>
            <p:cNvSpPr txBox="1"/>
            <p:nvPr/>
          </p:nvSpPr>
          <p:spPr>
            <a:xfrm>
              <a:off x="2197932" y="3212976"/>
              <a:ext cx="824778" cy="369332"/>
            </a:xfrm>
            <a:prstGeom prst="rect">
              <a:avLst/>
            </a:prstGeom>
            <a:noFill/>
          </p:spPr>
          <p:txBody>
            <a:bodyPr wrap="none" rtlCol="0">
              <a:spAutoFit/>
            </a:bodyPr>
            <a:lstStyle/>
            <a:p>
              <a:r>
                <a:rPr lang="en-AU" dirty="0"/>
                <a:t>Day 18</a:t>
              </a:r>
              <a:endParaRPr lang="en-US" dirty="0"/>
            </a:p>
          </p:txBody>
        </p:sp>
        <p:sp>
          <p:nvSpPr>
            <p:cNvPr id="14" name="TextBox 13">
              <a:extLst>
                <a:ext uri="{FF2B5EF4-FFF2-40B4-BE49-F238E27FC236}">
                  <a16:creationId xmlns:a16="http://schemas.microsoft.com/office/drawing/2014/main" id="{24D3FE6B-5818-E24C-9896-B1513C986ECB}"/>
                </a:ext>
              </a:extLst>
            </p:cNvPr>
            <p:cNvSpPr txBox="1"/>
            <p:nvPr/>
          </p:nvSpPr>
          <p:spPr>
            <a:xfrm>
              <a:off x="5959336" y="3212976"/>
              <a:ext cx="824778" cy="369332"/>
            </a:xfrm>
            <a:prstGeom prst="rect">
              <a:avLst/>
            </a:prstGeom>
            <a:noFill/>
          </p:spPr>
          <p:txBody>
            <a:bodyPr wrap="none" rtlCol="0">
              <a:spAutoFit/>
            </a:bodyPr>
            <a:lstStyle/>
            <a:p>
              <a:r>
                <a:rPr lang="en-AU" dirty="0"/>
                <a:t>Day 30</a:t>
              </a:r>
              <a:endParaRPr lang="en-US" dirty="0"/>
            </a:p>
          </p:txBody>
        </p:sp>
        <p:sp>
          <p:nvSpPr>
            <p:cNvPr id="15" name="TextBox 14">
              <a:extLst>
                <a:ext uri="{FF2B5EF4-FFF2-40B4-BE49-F238E27FC236}">
                  <a16:creationId xmlns:a16="http://schemas.microsoft.com/office/drawing/2014/main" id="{74233C3E-32B0-9D4C-88CF-A6B6B4CDB7F1}"/>
                </a:ext>
              </a:extLst>
            </p:cNvPr>
            <p:cNvSpPr txBox="1"/>
            <p:nvPr/>
          </p:nvSpPr>
          <p:spPr>
            <a:xfrm>
              <a:off x="825803" y="582316"/>
              <a:ext cx="1204176" cy="369332"/>
            </a:xfrm>
            <a:prstGeom prst="rect">
              <a:avLst/>
            </a:prstGeom>
            <a:noFill/>
          </p:spPr>
          <p:txBody>
            <a:bodyPr wrap="none" rtlCol="0">
              <a:spAutoFit/>
            </a:bodyPr>
            <a:lstStyle/>
            <a:p>
              <a:r>
                <a:rPr lang="en-US" dirty="0">
                  <a:solidFill>
                    <a:schemeClr val="bg1"/>
                  </a:solidFill>
                </a:rPr>
                <a:t>Single cells</a:t>
              </a:r>
            </a:p>
          </p:txBody>
        </p:sp>
      </p:grpSp>
    </p:spTree>
    <p:extLst>
      <p:ext uri="{BB962C8B-B14F-4D97-AF65-F5344CB8AC3E}">
        <p14:creationId xmlns:p14="http://schemas.microsoft.com/office/powerpoint/2010/main" val="23628031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67B97-B94B-5048-ACF7-3A6455167F9D}"/>
              </a:ext>
            </a:extLst>
          </p:cNvPr>
          <p:cNvSpPr>
            <a:spLocks noGrp="1"/>
          </p:cNvSpPr>
          <p:nvPr>
            <p:ph type="title"/>
          </p:nvPr>
        </p:nvSpPr>
        <p:spPr/>
        <p:txBody>
          <a:bodyPr/>
          <a:lstStyle/>
          <a:p>
            <a:r>
              <a:rPr lang="en-US" dirty="0"/>
              <a:t>Trying to Understand the Landscape of the Cancer State Space </a:t>
            </a:r>
          </a:p>
        </p:txBody>
      </p:sp>
      <p:pic>
        <p:nvPicPr>
          <p:cNvPr id="6" name="Picture 5">
            <a:extLst>
              <a:ext uri="{FF2B5EF4-FFF2-40B4-BE49-F238E27FC236}">
                <a16:creationId xmlns:a16="http://schemas.microsoft.com/office/drawing/2014/main" id="{E2605FDF-97F9-6148-B8A8-27E664A43F57}"/>
              </a:ext>
            </a:extLst>
          </p:cNvPr>
          <p:cNvPicPr>
            <a:picLocks noChangeAspect="1"/>
          </p:cNvPicPr>
          <p:nvPr/>
        </p:nvPicPr>
        <p:blipFill>
          <a:blip r:embed="rId2"/>
          <a:stretch>
            <a:fillRect/>
          </a:stretch>
        </p:blipFill>
        <p:spPr>
          <a:xfrm>
            <a:off x="1570383" y="2108200"/>
            <a:ext cx="7656167" cy="3230188"/>
          </a:xfrm>
          <a:prstGeom prst="rect">
            <a:avLst/>
          </a:prstGeom>
        </p:spPr>
      </p:pic>
    </p:spTree>
    <p:extLst>
      <p:ext uri="{BB962C8B-B14F-4D97-AF65-F5344CB8AC3E}">
        <p14:creationId xmlns:p14="http://schemas.microsoft.com/office/powerpoint/2010/main" val="5592639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C64A9-36A9-DE4F-BBA9-29B4E8F2CEF9}"/>
              </a:ext>
            </a:extLst>
          </p:cNvPr>
          <p:cNvSpPr>
            <a:spLocks noGrp="1"/>
          </p:cNvSpPr>
          <p:nvPr>
            <p:ph type="title"/>
          </p:nvPr>
        </p:nvSpPr>
        <p:spPr/>
        <p:txBody>
          <a:bodyPr/>
          <a:lstStyle/>
          <a:p>
            <a:r>
              <a:rPr lang="en-US" dirty="0"/>
              <a:t>5-point </a:t>
            </a:r>
            <a:r>
              <a:rPr lang="en-US" dirty="0" err="1"/>
              <a:t>timecourse</a:t>
            </a:r>
            <a:r>
              <a:rPr lang="en-US" dirty="0"/>
              <a:t> of </a:t>
            </a:r>
            <a:r>
              <a:rPr lang="en-US" dirty="0" err="1"/>
              <a:t>mamosphere</a:t>
            </a:r>
            <a:r>
              <a:rPr lang="en-US" dirty="0"/>
              <a:t> culture </a:t>
            </a:r>
          </a:p>
        </p:txBody>
      </p:sp>
      <p:pic>
        <p:nvPicPr>
          <p:cNvPr id="5" name="Picture 4">
            <a:extLst>
              <a:ext uri="{FF2B5EF4-FFF2-40B4-BE49-F238E27FC236}">
                <a16:creationId xmlns:a16="http://schemas.microsoft.com/office/drawing/2014/main" id="{D7E074B7-CC36-C840-820F-6F47C194F1A5}"/>
              </a:ext>
            </a:extLst>
          </p:cNvPr>
          <p:cNvPicPr>
            <a:picLocks noChangeAspect="1"/>
          </p:cNvPicPr>
          <p:nvPr/>
        </p:nvPicPr>
        <p:blipFill>
          <a:blip r:embed="rId2"/>
          <a:stretch>
            <a:fillRect/>
          </a:stretch>
        </p:blipFill>
        <p:spPr>
          <a:xfrm>
            <a:off x="389227" y="2381075"/>
            <a:ext cx="10964573" cy="2441445"/>
          </a:xfrm>
          <a:prstGeom prst="rect">
            <a:avLst/>
          </a:prstGeom>
        </p:spPr>
      </p:pic>
    </p:spTree>
    <p:extLst>
      <p:ext uri="{BB962C8B-B14F-4D97-AF65-F5344CB8AC3E}">
        <p14:creationId xmlns:p14="http://schemas.microsoft.com/office/powerpoint/2010/main" val="22210558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venir Book" charset="0"/>
                <a:ea typeface="Avenir Book" charset="0"/>
                <a:cs typeface="Avenir Book" charset="0"/>
              </a:rPr>
              <a:t>4-Timepoints of MET</a:t>
            </a:r>
          </a:p>
        </p:txBody>
      </p:sp>
      <p:pic>
        <p:nvPicPr>
          <p:cNvPr id="3" name="Picture 2">
            <a:extLst>
              <a:ext uri="{FF2B5EF4-FFF2-40B4-BE49-F238E27FC236}">
                <a16:creationId xmlns:a16="http://schemas.microsoft.com/office/drawing/2014/main" id="{CE600EEE-FEB2-2C44-B2E1-606652AE4FFB}"/>
              </a:ext>
            </a:extLst>
          </p:cNvPr>
          <p:cNvPicPr>
            <a:picLocks noChangeAspect="1"/>
          </p:cNvPicPr>
          <p:nvPr/>
        </p:nvPicPr>
        <p:blipFill>
          <a:blip r:embed="rId5"/>
          <a:stretch>
            <a:fillRect/>
          </a:stretch>
        </p:blipFill>
        <p:spPr>
          <a:xfrm>
            <a:off x="413360" y="1891431"/>
            <a:ext cx="6192933" cy="1772172"/>
          </a:xfrm>
          <a:prstGeom prst="rect">
            <a:avLst/>
          </a:prstGeom>
        </p:spPr>
      </p:pic>
      <p:pic>
        <p:nvPicPr>
          <p:cNvPr id="4" name="traj">
            <a:hlinkClick r:id="" action="ppaction://media"/>
            <a:extLst>
              <a:ext uri="{FF2B5EF4-FFF2-40B4-BE49-F238E27FC236}">
                <a16:creationId xmlns:a16="http://schemas.microsoft.com/office/drawing/2014/main" id="{C2D222B0-B93F-504B-9C11-41054267768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894391" y="1099942"/>
            <a:ext cx="5127321" cy="5127321"/>
          </a:xfrm>
          <a:prstGeom prst="rect">
            <a:avLst/>
          </a:prstGeom>
        </p:spPr>
      </p:pic>
    </p:spTree>
    <p:extLst>
      <p:ext uri="{BB962C8B-B14F-4D97-AF65-F5344CB8AC3E}">
        <p14:creationId xmlns:p14="http://schemas.microsoft.com/office/powerpoint/2010/main" val="261536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31B47-1E6E-DA46-B3B0-5E0D327BCA10}"/>
              </a:ext>
            </a:extLst>
          </p:cNvPr>
          <p:cNvSpPr>
            <a:spLocks noGrp="1"/>
          </p:cNvSpPr>
          <p:nvPr>
            <p:ph type="title"/>
          </p:nvPr>
        </p:nvSpPr>
        <p:spPr>
          <a:xfrm>
            <a:off x="174321" y="93034"/>
            <a:ext cx="7128353" cy="1284829"/>
          </a:xfrm>
        </p:spPr>
        <p:txBody>
          <a:bodyPr>
            <a:normAutofit/>
          </a:bodyPr>
          <a:lstStyle/>
          <a:p>
            <a:r>
              <a:rPr lang="en-US" dirty="0"/>
              <a:t>Tracing Cells Backwards</a:t>
            </a:r>
          </a:p>
        </p:txBody>
      </p:sp>
      <p:pic>
        <p:nvPicPr>
          <p:cNvPr id="3" name="Picture 2">
            <a:extLst>
              <a:ext uri="{FF2B5EF4-FFF2-40B4-BE49-F238E27FC236}">
                <a16:creationId xmlns:a16="http://schemas.microsoft.com/office/drawing/2014/main" id="{FB7E5D8C-A046-C649-A8D4-9986DA966354}"/>
              </a:ext>
            </a:extLst>
          </p:cNvPr>
          <p:cNvPicPr>
            <a:picLocks noChangeAspect="1"/>
          </p:cNvPicPr>
          <p:nvPr/>
        </p:nvPicPr>
        <p:blipFill>
          <a:blip r:embed="rId3"/>
          <a:stretch>
            <a:fillRect/>
          </a:stretch>
        </p:blipFill>
        <p:spPr>
          <a:xfrm>
            <a:off x="6768230" y="143250"/>
            <a:ext cx="4279726" cy="2665102"/>
          </a:xfrm>
          <a:prstGeom prst="rect">
            <a:avLst/>
          </a:prstGeom>
        </p:spPr>
      </p:pic>
      <p:pic>
        <p:nvPicPr>
          <p:cNvPr id="8" name="Picture 7">
            <a:extLst>
              <a:ext uri="{FF2B5EF4-FFF2-40B4-BE49-F238E27FC236}">
                <a16:creationId xmlns:a16="http://schemas.microsoft.com/office/drawing/2014/main" id="{0A542783-3991-B942-992B-944020D4A9F3}"/>
              </a:ext>
            </a:extLst>
          </p:cNvPr>
          <p:cNvPicPr>
            <a:picLocks noChangeAspect="1"/>
          </p:cNvPicPr>
          <p:nvPr/>
        </p:nvPicPr>
        <p:blipFill>
          <a:blip r:embed="rId4"/>
          <a:stretch>
            <a:fillRect/>
          </a:stretch>
        </p:blipFill>
        <p:spPr>
          <a:xfrm>
            <a:off x="360472" y="1377863"/>
            <a:ext cx="3924440" cy="2265210"/>
          </a:xfrm>
          <a:prstGeom prst="rect">
            <a:avLst/>
          </a:prstGeom>
        </p:spPr>
      </p:pic>
      <p:sp>
        <p:nvSpPr>
          <p:cNvPr id="11" name="Oval 10">
            <a:extLst>
              <a:ext uri="{FF2B5EF4-FFF2-40B4-BE49-F238E27FC236}">
                <a16:creationId xmlns:a16="http://schemas.microsoft.com/office/drawing/2014/main" id="{74E9F589-F3E5-3A41-8B4B-B38025B4CDF7}"/>
              </a:ext>
            </a:extLst>
          </p:cNvPr>
          <p:cNvSpPr/>
          <p:nvPr/>
        </p:nvSpPr>
        <p:spPr>
          <a:xfrm>
            <a:off x="1077238" y="1475801"/>
            <a:ext cx="1440494" cy="1034667"/>
          </a:xfrm>
          <a:prstGeom prst="ellips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cxnSp>
        <p:nvCxnSpPr>
          <p:cNvPr id="13" name="Straight Arrow Connector 12">
            <a:extLst>
              <a:ext uri="{FF2B5EF4-FFF2-40B4-BE49-F238E27FC236}">
                <a16:creationId xmlns:a16="http://schemas.microsoft.com/office/drawing/2014/main" id="{18F9403E-A3DD-C74F-9499-47E5206AC4B0}"/>
              </a:ext>
            </a:extLst>
          </p:cNvPr>
          <p:cNvCxnSpPr/>
          <p:nvPr/>
        </p:nvCxnSpPr>
        <p:spPr>
          <a:xfrm>
            <a:off x="2517732" y="1993134"/>
            <a:ext cx="4250498" cy="0"/>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pic>
        <p:nvPicPr>
          <p:cNvPr id="14" name="Picture 13">
            <a:extLst>
              <a:ext uri="{FF2B5EF4-FFF2-40B4-BE49-F238E27FC236}">
                <a16:creationId xmlns:a16="http://schemas.microsoft.com/office/drawing/2014/main" id="{B17A6947-DB1F-4543-A29E-E04D9E30E62C}"/>
              </a:ext>
            </a:extLst>
          </p:cNvPr>
          <p:cNvPicPr>
            <a:picLocks noChangeAspect="1"/>
          </p:cNvPicPr>
          <p:nvPr/>
        </p:nvPicPr>
        <p:blipFill>
          <a:blip r:embed="rId5"/>
          <a:stretch>
            <a:fillRect/>
          </a:stretch>
        </p:blipFill>
        <p:spPr>
          <a:xfrm>
            <a:off x="5138057" y="3138579"/>
            <a:ext cx="6383814" cy="3719421"/>
          </a:xfrm>
          <a:prstGeom prst="rect">
            <a:avLst/>
          </a:prstGeom>
        </p:spPr>
      </p:pic>
    </p:spTree>
    <p:extLst>
      <p:ext uri="{BB962C8B-B14F-4D97-AF65-F5344CB8AC3E}">
        <p14:creationId xmlns:p14="http://schemas.microsoft.com/office/powerpoint/2010/main" val="11004802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FB7943-A190-3844-BCB4-595B5D761691}"/>
              </a:ext>
            </a:extLst>
          </p:cNvPr>
          <p:cNvPicPr>
            <a:picLocks noChangeAspect="1"/>
          </p:cNvPicPr>
          <p:nvPr/>
        </p:nvPicPr>
        <p:blipFill>
          <a:blip r:embed="rId2"/>
          <a:stretch>
            <a:fillRect/>
          </a:stretch>
        </p:blipFill>
        <p:spPr>
          <a:xfrm>
            <a:off x="708992" y="431799"/>
            <a:ext cx="6819900" cy="5994400"/>
          </a:xfrm>
          <a:prstGeom prst="rect">
            <a:avLst/>
          </a:prstGeom>
        </p:spPr>
      </p:pic>
      <p:sp>
        <p:nvSpPr>
          <p:cNvPr id="10" name="Title 1">
            <a:extLst>
              <a:ext uri="{FF2B5EF4-FFF2-40B4-BE49-F238E27FC236}">
                <a16:creationId xmlns:a16="http://schemas.microsoft.com/office/drawing/2014/main" id="{C565B1C5-0F06-4741-BC49-20DE57293C22}"/>
              </a:ext>
            </a:extLst>
          </p:cNvPr>
          <p:cNvSpPr>
            <a:spLocks noGrp="1"/>
          </p:cNvSpPr>
          <p:nvPr>
            <p:ph type="title"/>
          </p:nvPr>
        </p:nvSpPr>
        <p:spPr>
          <a:xfrm>
            <a:off x="8209722" y="365125"/>
            <a:ext cx="3607904" cy="1325563"/>
          </a:xfrm>
        </p:spPr>
        <p:txBody>
          <a:bodyPr/>
          <a:lstStyle/>
          <a:p>
            <a:r>
              <a:rPr lang="en-US" dirty="0"/>
              <a:t>Cells of Origin </a:t>
            </a:r>
          </a:p>
        </p:txBody>
      </p:sp>
    </p:spTree>
    <p:extLst>
      <p:ext uri="{BB962C8B-B14F-4D97-AF65-F5344CB8AC3E}">
        <p14:creationId xmlns:p14="http://schemas.microsoft.com/office/powerpoint/2010/main" val="4364160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B46BF-943C-BB41-8394-B0E9DCE8F4F6}"/>
              </a:ext>
            </a:extLst>
          </p:cNvPr>
          <p:cNvSpPr>
            <a:spLocks noGrp="1"/>
          </p:cNvSpPr>
          <p:nvPr>
            <p:ph type="title"/>
          </p:nvPr>
        </p:nvSpPr>
        <p:spPr/>
        <p:txBody>
          <a:bodyPr/>
          <a:lstStyle/>
          <a:p>
            <a:r>
              <a:rPr lang="en-US" dirty="0"/>
              <a:t>Validation </a:t>
            </a:r>
          </a:p>
        </p:txBody>
      </p:sp>
      <p:pic>
        <p:nvPicPr>
          <p:cNvPr id="4" name="Picture 3">
            <a:extLst>
              <a:ext uri="{FF2B5EF4-FFF2-40B4-BE49-F238E27FC236}">
                <a16:creationId xmlns:a16="http://schemas.microsoft.com/office/drawing/2014/main" id="{6BD5BCF1-A878-8943-BBCB-DA56E9620419}"/>
              </a:ext>
            </a:extLst>
          </p:cNvPr>
          <p:cNvPicPr>
            <a:picLocks noChangeAspect="1"/>
          </p:cNvPicPr>
          <p:nvPr/>
        </p:nvPicPr>
        <p:blipFill>
          <a:blip r:embed="rId2"/>
          <a:stretch>
            <a:fillRect/>
          </a:stretch>
        </p:blipFill>
        <p:spPr>
          <a:xfrm>
            <a:off x="604445" y="2216356"/>
            <a:ext cx="7464196" cy="2745685"/>
          </a:xfrm>
          <a:prstGeom prst="rect">
            <a:avLst/>
          </a:prstGeom>
        </p:spPr>
      </p:pic>
    </p:spTree>
    <p:extLst>
      <p:ext uri="{BB962C8B-B14F-4D97-AF65-F5344CB8AC3E}">
        <p14:creationId xmlns:p14="http://schemas.microsoft.com/office/powerpoint/2010/main" val="33170476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DA16B-AF3E-BC47-B68B-E4EB3DBE61AB}"/>
              </a:ext>
            </a:extLst>
          </p:cNvPr>
          <p:cNvSpPr>
            <a:spLocks noGrp="1"/>
          </p:cNvSpPr>
          <p:nvPr>
            <p:ph type="title"/>
          </p:nvPr>
        </p:nvSpPr>
        <p:spPr/>
        <p:txBody>
          <a:bodyPr/>
          <a:lstStyle/>
          <a:p>
            <a:r>
              <a:rPr lang="en-US" dirty="0"/>
              <a:t>Gene Regulatory Programs </a:t>
            </a:r>
          </a:p>
        </p:txBody>
      </p:sp>
      <p:pic>
        <p:nvPicPr>
          <p:cNvPr id="4" name="Picture 3" descr="Graphical user interface&#10;&#10;Description automatically generated">
            <a:extLst>
              <a:ext uri="{FF2B5EF4-FFF2-40B4-BE49-F238E27FC236}">
                <a16:creationId xmlns:a16="http://schemas.microsoft.com/office/drawing/2014/main" id="{253EEE08-96F0-A543-BEAE-B1F64D607326}"/>
              </a:ext>
            </a:extLst>
          </p:cNvPr>
          <p:cNvPicPr>
            <a:picLocks noChangeAspect="1"/>
          </p:cNvPicPr>
          <p:nvPr/>
        </p:nvPicPr>
        <p:blipFill>
          <a:blip r:embed="rId2"/>
          <a:stretch>
            <a:fillRect/>
          </a:stretch>
        </p:blipFill>
        <p:spPr>
          <a:xfrm>
            <a:off x="1478602" y="2051050"/>
            <a:ext cx="10474351" cy="4051576"/>
          </a:xfrm>
          <a:prstGeom prst="rect">
            <a:avLst/>
          </a:prstGeom>
        </p:spPr>
      </p:pic>
    </p:spTree>
    <p:extLst>
      <p:ext uri="{BB962C8B-B14F-4D97-AF65-F5344CB8AC3E}">
        <p14:creationId xmlns:p14="http://schemas.microsoft.com/office/powerpoint/2010/main" val="11457508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300" y="250825"/>
            <a:ext cx="10515600" cy="1325563"/>
          </a:xfrm>
        </p:spPr>
        <p:txBody>
          <a:bodyPr/>
          <a:lstStyle/>
          <a:p>
            <a:r>
              <a:rPr lang="en-US" dirty="0"/>
              <a:t>Reading list</a:t>
            </a:r>
          </a:p>
        </p:txBody>
      </p:sp>
      <p:sp>
        <p:nvSpPr>
          <p:cNvPr id="3" name="TextBox 2"/>
          <p:cNvSpPr txBox="1"/>
          <p:nvPr/>
        </p:nvSpPr>
        <p:spPr>
          <a:xfrm>
            <a:off x="571500" y="1371600"/>
            <a:ext cx="11099800" cy="2585323"/>
          </a:xfrm>
          <a:prstGeom prst="rect">
            <a:avLst/>
          </a:prstGeom>
          <a:noFill/>
        </p:spPr>
        <p:txBody>
          <a:bodyPr wrap="square" rtlCol="0">
            <a:spAutoFit/>
          </a:bodyPr>
          <a:lstStyle/>
          <a:p>
            <a:r>
              <a:rPr lang="en-US" dirty="0"/>
              <a:t>Chen et al. </a:t>
            </a:r>
            <a:r>
              <a:rPr lang="en-US" dirty="0" err="1"/>
              <a:t>NeurIPS</a:t>
            </a:r>
            <a:r>
              <a:rPr lang="en-US" dirty="0"/>
              <a:t> 2018 Neural Ordinary Differential Equations </a:t>
            </a:r>
          </a:p>
          <a:p>
            <a:endParaRPr lang="en-US" dirty="0"/>
          </a:p>
          <a:p>
            <a:r>
              <a:rPr lang="en-US" dirty="0"/>
              <a:t>Tong et al. ICML 2020 </a:t>
            </a:r>
            <a:r>
              <a:rPr lang="en-US" dirty="0" err="1"/>
              <a:t>TrajectoryNET</a:t>
            </a:r>
            <a:endParaRPr lang="en-US" dirty="0"/>
          </a:p>
          <a:p>
            <a:endParaRPr lang="en-US" dirty="0"/>
          </a:p>
          <a:p>
            <a:r>
              <a:rPr lang="en-US" dirty="0" err="1"/>
              <a:t>Errico</a:t>
            </a:r>
            <a:r>
              <a:rPr lang="en-US" dirty="0"/>
              <a:t> 1997 Adjoint Model </a:t>
            </a:r>
          </a:p>
          <a:p>
            <a:endParaRPr lang="en-US" dirty="0"/>
          </a:p>
          <a:p>
            <a:r>
              <a:rPr lang="en-US" dirty="0"/>
              <a:t>https://</a:t>
            </a:r>
            <a:r>
              <a:rPr lang="en-US" dirty="0" err="1"/>
              <a:t>towardsdatascience.com</a:t>
            </a:r>
            <a:r>
              <a:rPr lang="en-US"/>
              <a:t>/the-story-of-adjoint-sensitivity-method-from-meteorology-906ab2796c73</a:t>
            </a:r>
            <a:endParaRPr lang="en-US" dirty="0"/>
          </a:p>
          <a:p>
            <a:endParaRPr lang="en-US" dirty="0"/>
          </a:p>
          <a:p>
            <a:endParaRPr lang="en-US" dirty="0"/>
          </a:p>
        </p:txBody>
      </p:sp>
    </p:spTree>
    <p:extLst>
      <p:ext uri="{BB962C8B-B14F-4D97-AF65-F5344CB8AC3E}">
        <p14:creationId xmlns:p14="http://schemas.microsoft.com/office/powerpoint/2010/main" val="1077884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17C97-9A7E-E944-A109-7E007719A78A}"/>
              </a:ext>
            </a:extLst>
          </p:cNvPr>
          <p:cNvSpPr>
            <a:spLocks noGrp="1"/>
          </p:cNvSpPr>
          <p:nvPr>
            <p:ph type="title"/>
          </p:nvPr>
        </p:nvSpPr>
        <p:spPr/>
        <p:txBody>
          <a:bodyPr/>
          <a:lstStyle/>
          <a:p>
            <a:r>
              <a:rPr lang="en-US" dirty="0"/>
              <a:t>Initial Value problem </a:t>
            </a:r>
          </a:p>
        </p:txBody>
      </p:sp>
      <p:pic>
        <p:nvPicPr>
          <p:cNvPr id="4" name="Picture 3">
            <a:extLst>
              <a:ext uri="{FF2B5EF4-FFF2-40B4-BE49-F238E27FC236}">
                <a16:creationId xmlns:a16="http://schemas.microsoft.com/office/drawing/2014/main" id="{92F3CB7B-A538-874C-967A-0A97E7F3770C}"/>
              </a:ext>
            </a:extLst>
          </p:cNvPr>
          <p:cNvPicPr>
            <a:picLocks noChangeAspect="1"/>
          </p:cNvPicPr>
          <p:nvPr/>
        </p:nvPicPr>
        <p:blipFill>
          <a:blip r:embed="rId2"/>
          <a:stretch>
            <a:fillRect/>
          </a:stretch>
        </p:blipFill>
        <p:spPr>
          <a:xfrm>
            <a:off x="863009" y="1690688"/>
            <a:ext cx="7326571" cy="2375979"/>
          </a:xfrm>
          <a:prstGeom prst="rect">
            <a:avLst/>
          </a:prstGeom>
        </p:spPr>
      </p:pic>
    </p:spTree>
    <p:extLst>
      <p:ext uri="{BB962C8B-B14F-4D97-AF65-F5344CB8AC3E}">
        <p14:creationId xmlns:p14="http://schemas.microsoft.com/office/powerpoint/2010/main" val="1951873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247EE-9A97-6A4F-B0E5-B92470AD27DE}"/>
              </a:ext>
            </a:extLst>
          </p:cNvPr>
          <p:cNvSpPr>
            <a:spLocks noGrp="1"/>
          </p:cNvSpPr>
          <p:nvPr>
            <p:ph type="title"/>
          </p:nvPr>
        </p:nvSpPr>
        <p:spPr/>
        <p:txBody>
          <a:bodyPr/>
          <a:lstStyle/>
          <a:p>
            <a:r>
              <a:rPr lang="en-US" dirty="0"/>
              <a:t>Euler’s Method</a:t>
            </a:r>
          </a:p>
        </p:txBody>
      </p:sp>
      <p:sp>
        <p:nvSpPr>
          <p:cNvPr id="3" name="Content Placeholder 2">
            <a:extLst>
              <a:ext uri="{FF2B5EF4-FFF2-40B4-BE49-F238E27FC236}">
                <a16:creationId xmlns:a16="http://schemas.microsoft.com/office/drawing/2014/main" id="{DEDAAB93-F790-344E-9A95-5878F604C891}"/>
              </a:ext>
            </a:extLst>
          </p:cNvPr>
          <p:cNvSpPr>
            <a:spLocks noGrp="1"/>
          </p:cNvSpPr>
          <p:nvPr>
            <p:ph idx="1"/>
          </p:nvPr>
        </p:nvSpPr>
        <p:spPr>
          <a:xfrm>
            <a:off x="838200" y="2176041"/>
            <a:ext cx="4636625" cy="4000921"/>
          </a:xfrm>
        </p:spPr>
        <p:txBody>
          <a:bodyPr/>
          <a:lstStyle/>
          <a:p>
            <a:endParaRPr lang="en-US" dirty="0"/>
          </a:p>
          <a:p>
            <a:r>
              <a:rPr lang="en-US" dirty="0"/>
              <a:t>One of the simplest methods for solving a differential equation</a:t>
            </a:r>
          </a:p>
          <a:p>
            <a:r>
              <a:rPr lang="en-US" dirty="0"/>
              <a:t>Approximates the solution step by step using tangent lines  </a:t>
            </a:r>
          </a:p>
        </p:txBody>
      </p:sp>
      <p:pic>
        <p:nvPicPr>
          <p:cNvPr id="4" name="Picture 3">
            <a:extLst>
              <a:ext uri="{FF2B5EF4-FFF2-40B4-BE49-F238E27FC236}">
                <a16:creationId xmlns:a16="http://schemas.microsoft.com/office/drawing/2014/main" id="{4884AB9B-0317-A747-B587-26A9C474A8FE}"/>
              </a:ext>
            </a:extLst>
          </p:cNvPr>
          <p:cNvPicPr>
            <a:picLocks noChangeAspect="1"/>
          </p:cNvPicPr>
          <p:nvPr/>
        </p:nvPicPr>
        <p:blipFill>
          <a:blip r:embed="rId2"/>
          <a:stretch>
            <a:fillRect/>
          </a:stretch>
        </p:blipFill>
        <p:spPr>
          <a:xfrm>
            <a:off x="5783730" y="2176041"/>
            <a:ext cx="6287701" cy="3346493"/>
          </a:xfrm>
          <a:prstGeom prst="rect">
            <a:avLst/>
          </a:prstGeom>
        </p:spPr>
      </p:pic>
    </p:spTree>
    <p:extLst>
      <p:ext uri="{BB962C8B-B14F-4D97-AF65-F5344CB8AC3E}">
        <p14:creationId xmlns:p14="http://schemas.microsoft.com/office/powerpoint/2010/main" val="26111402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4A1C8-FD09-F640-A35F-49B391768C48}"/>
              </a:ext>
            </a:extLst>
          </p:cNvPr>
          <p:cNvSpPr>
            <a:spLocks noGrp="1"/>
          </p:cNvSpPr>
          <p:nvPr>
            <p:ph type="title"/>
          </p:nvPr>
        </p:nvSpPr>
        <p:spPr/>
        <p:txBody>
          <a:bodyPr/>
          <a:lstStyle/>
          <a:p>
            <a:r>
              <a:rPr lang="en-US" dirty="0"/>
              <a:t>Euler’s Method</a:t>
            </a:r>
          </a:p>
        </p:txBody>
      </p:sp>
      <p:pic>
        <p:nvPicPr>
          <p:cNvPr id="4" name="Picture 3">
            <a:extLst>
              <a:ext uri="{FF2B5EF4-FFF2-40B4-BE49-F238E27FC236}">
                <a16:creationId xmlns:a16="http://schemas.microsoft.com/office/drawing/2014/main" id="{4C08FAFB-867B-7248-BDEC-525FBE2B988C}"/>
              </a:ext>
            </a:extLst>
          </p:cNvPr>
          <p:cNvPicPr>
            <a:picLocks noChangeAspect="1"/>
          </p:cNvPicPr>
          <p:nvPr/>
        </p:nvPicPr>
        <p:blipFill>
          <a:blip r:embed="rId2"/>
          <a:stretch>
            <a:fillRect/>
          </a:stretch>
        </p:blipFill>
        <p:spPr>
          <a:xfrm>
            <a:off x="346592" y="1690688"/>
            <a:ext cx="12179300" cy="2298700"/>
          </a:xfrm>
          <a:prstGeom prst="rect">
            <a:avLst/>
          </a:prstGeom>
        </p:spPr>
      </p:pic>
    </p:spTree>
    <p:extLst>
      <p:ext uri="{BB962C8B-B14F-4D97-AF65-F5344CB8AC3E}">
        <p14:creationId xmlns:p14="http://schemas.microsoft.com/office/powerpoint/2010/main" val="4046045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E97A0-9E08-4441-927E-261CFB571AA1}"/>
              </a:ext>
            </a:extLst>
          </p:cNvPr>
          <p:cNvSpPr>
            <a:spLocks noGrp="1"/>
          </p:cNvSpPr>
          <p:nvPr>
            <p:ph type="title"/>
          </p:nvPr>
        </p:nvSpPr>
        <p:spPr/>
        <p:txBody>
          <a:bodyPr/>
          <a:lstStyle/>
          <a:p>
            <a:r>
              <a:rPr lang="en-US" dirty="0"/>
              <a:t>Recall </a:t>
            </a:r>
            <a:r>
              <a:rPr lang="en-US" dirty="0" err="1"/>
              <a:t>Resnets</a:t>
            </a:r>
            <a:r>
              <a:rPr lang="en-US" dirty="0"/>
              <a:t> </a:t>
            </a:r>
          </a:p>
        </p:txBody>
      </p:sp>
      <p:sp>
        <p:nvSpPr>
          <p:cNvPr id="6" name="Rectangle 5">
            <a:extLst>
              <a:ext uri="{FF2B5EF4-FFF2-40B4-BE49-F238E27FC236}">
                <a16:creationId xmlns:a16="http://schemas.microsoft.com/office/drawing/2014/main" id="{3043ACBE-C7F3-9649-B5FA-1FE24BAE081A}"/>
              </a:ext>
            </a:extLst>
          </p:cNvPr>
          <p:cNvSpPr/>
          <p:nvPr/>
        </p:nvSpPr>
        <p:spPr>
          <a:xfrm>
            <a:off x="7687340" y="2584309"/>
            <a:ext cx="1562986" cy="1477328"/>
          </a:xfrm>
          <a:prstGeom prst="rect">
            <a:avLst/>
          </a:prstGeom>
        </p:spPr>
        <p:txBody>
          <a:bodyPr wrap="square">
            <a:spAutoFit/>
          </a:bodyPr>
          <a:lstStyle/>
          <a:p>
            <a:r>
              <a:rPr lang="en-US" dirty="0"/>
              <a:t>h1 = f1(x)</a:t>
            </a:r>
          </a:p>
          <a:p>
            <a:r>
              <a:rPr lang="en-US" dirty="0"/>
              <a:t>h2 = f2(h1)</a:t>
            </a:r>
          </a:p>
          <a:p>
            <a:r>
              <a:rPr lang="en-US" dirty="0"/>
              <a:t>h3 = f3(h2)</a:t>
            </a:r>
          </a:p>
          <a:p>
            <a:r>
              <a:rPr lang="en-US" dirty="0"/>
              <a:t>h4 = f3(h3)</a:t>
            </a:r>
          </a:p>
          <a:p>
            <a:r>
              <a:rPr lang="en-US" dirty="0"/>
              <a:t>y  = f5(h4)</a:t>
            </a:r>
          </a:p>
        </p:txBody>
      </p:sp>
      <p:pic>
        <p:nvPicPr>
          <p:cNvPr id="8" name="Picture 7">
            <a:extLst>
              <a:ext uri="{FF2B5EF4-FFF2-40B4-BE49-F238E27FC236}">
                <a16:creationId xmlns:a16="http://schemas.microsoft.com/office/drawing/2014/main" id="{41D3D675-32AE-9641-A755-1332D753076C}"/>
              </a:ext>
            </a:extLst>
          </p:cNvPr>
          <p:cNvPicPr>
            <a:picLocks noChangeAspect="1"/>
          </p:cNvPicPr>
          <p:nvPr/>
        </p:nvPicPr>
        <p:blipFill>
          <a:blip r:embed="rId2"/>
          <a:stretch>
            <a:fillRect/>
          </a:stretch>
        </p:blipFill>
        <p:spPr>
          <a:xfrm>
            <a:off x="4639340" y="1265386"/>
            <a:ext cx="6397255" cy="3594918"/>
          </a:xfrm>
          <a:prstGeom prst="rect">
            <a:avLst/>
          </a:prstGeom>
        </p:spPr>
      </p:pic>
      <p:pic>
        <p:nvPicPr>
          <p:cNvPr id="9" name="Picture 8">
            <a:extLst>
              <a:ext uri="{FF2B5EF4-FFF2-40B4-BE49-F238E27FC236}">
                <a16:creationId xmlns:a16="http://schemas.microsoft.com/office/drawing/2014/main" id="{A78780EC-474A-664C-B972-EDA291961419}"/>
              </a:ext>
            </a:extLst>
          </p:cNvPr>
          <p:cNvPicPr>
            <a:picLocks noChangeAspect="1"/>
          </p:cNvPicPr>
          <p:nvPr/>
        </p:nvPicPr>
        <p:blipFill>
          <a:blip r:embed="rId3"/>
          <a:stretch>
            <a:fillRect/>
          </a:stretch>
        </p:blipFill>
        <p:spPr>
          <a:xfrm>
            <a:off x="838200" y="1913495"/>
            <a:ext cx="2311400" cy="2298700"/>
          </a:xfrm>
          <a:prstGeom prst="rect">
            <a:avLst/>
          </a:prstGeom>
        </p:spPr>
      </p:pic>
    </p:spTree>
    <p:extLst>
      <p:ext uri="{BB962C8B-B14F-4D97-AF65-F5344CB8AC3E}">
        <p14:creationId xmlns:p14="http://schemas.microsoft.com/office/powerpoint/2010/main" val="27781480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2693</TotalTime>
  <Words>4226</Words>
  <Application>Microsoft Macintosh PowerPoint</Application>
  <PresentationFormat>Widescreen</PresentationFormat>
  <Paragraphs>333</Paragraphs>
  <Slides>58</Slides>
  <Notes>23</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Arial</vt:lpstr>
      <vt:lpstr>Avenir Book</vt:lpstr>
      <vt:lpstr>Avenir Light Oblique</vt:lpstr>
      <vt:lpstr>Calibri</vt:lpstr>
      <vt:lpstr>Calibri Light</vt:lpstr>
      <vt:lpstr>Cambria Math</vt:lpstr>
      <vt:lpstr>Office Theme</vt:lpstr>
      <vt:lpstr>Deep Learning Theory and Applications Neural ODE</vt:lpstr>
      <vt:lpstr>Neural ODE Problem Setup</vt:lpstr>
      <vt:lpstr>Neural ODE Recap</vt:lpstr>
      <vt:lpstr>PowerPoint Presentation</vt:lpstr>
      <vt:lpstr>Ordinary Differential Equations </vt:lpstr>
      <vt:lpstr>Initial Value problem </vt:lpstr>
      <vt:lpstr>Euler’s Method</vt:lpstr>
      <vt:lpstr>Euler’s Method</vt:lpstr>
      <vt:lpstr>Recall Resnets </vt:lpstr>
      <vt:lpstr>Resnets as Euler Integrators</vt:lpstr>
      <vt:lpstr>ODEnet </vt:lpstr>
      <vt:lpstr>How do we train ODE-net?</vt:lpstr>
      <vt:lpstr>Avoiding Backprop through ODE Solver!</vt:lpstr>
      <vt:lpstr>Adjoint Sensitivity to Compute Gradients </vt:lpstr>
      <vt:lpstr>Meteorology</vt:lpstr>
      <vt:lpstr>Computed using numerical integration</vt:lpstr>
      <vt:lpstr>Sensitivity of a model</vt:lpstr>
      <vt:lpstr>Sensitivity Equation </vt:lpstr>
      <vt:lpstr>As a constrained optimization</vt:lpstr>
      <vt:lpstr>Low Memory Costs</vt:lpstr>
      <vt:lpstr>Adjoint Sensitivity in Neural ODE </vt:lpstr>
      <vt:lpstr>PowerPoint Presentation</vt:lpstr>
      <vt:lpstr>PowerPoint Presentation</vt:lpstr>
      <vt:lpstr>PowerPoint Presentation</vt:lpstr>
      <vt:lpstr>PowerPoint Presentation</vt:lpstr>
      <vt:lpstr>Dynamics from Static Snapshot Datasets </vt:lpstr>
      <vt:lpstr>Comparison to Previous Methods</vt:lpstr>
      <vt:lpstr>PowerPoint Presentation</vt:lpstr>
      <vt:lpstr>Neural ODE for Population Flow </vt:lpstr>
      <vt:lpstr>Normalizing Flows (NFs)</vt:lpstr>
      <vt:lpstr>Change of variables formula: volume normalization</vt:lpstr>
      <vt:lpstr>Deep Normalizing Flows (NFs)</vt:lpstr>
      <vt:lpstr>Continuous Normalizing Flows </vt:lpstr>
      <vt:lpstr>CNFs create continuous paths </vt:lpstr>
      <vt:lpstr>Obtain More Realistic Paths via Regularization</vt:lpstr>
      <vt:lpstr>Dynamic Optimal Transport </vt:lpstr>
      <vt:lpstr>Regularized CNF approximates dynamic optimal transport</vt:lpstr>
      <vt:lpstr>CNFs model Dynamic Optimal Transport </vt:lpstr>
      <vt:lpstr>Dynamic OT via TrajectoryNet</vt:lpstr>
      <vt:lpstr>PHATE: Embryonic Stem Cell Data </vt:lpstr>
      <vt:lpstr>Inferring Continuous Flow in Static Snapshots</vt:lpstr>
      <vt:lpstr>Additional Properties of cells </vt:lpstr>
      <vt:lpstr>Cell Death and Growth</vt:lpstr>
      <vt:lpstr>Cellular Manifolds </vt:lpstr>
      <vt:lpstr>Velocity Regularization </vt:lpstr>
      <vt:lpstr>Toy Example</vt:lpstr>
      <vt:lpstr>Continuous Trajectories in Single Cell Data</vt:lpstr>
      <vt:lpstr>Results — Embryoid body dataset</vt:lpstr>
      <vt:lpstr>PowerPoint Presentation</vt:lpstr>
      <vt:lpstr>Mamospheres</vt:lpstr>
      <vt:lpstr>Trying to Understand the Landscape of the Cancer State Space </vt:lpstr>
      <vt:lpstr>5-point timecourse of mamosphere culture </vt:lpstr>
      <vt:lpstr>4-Timepoints of MET</vt:lpstr>
      <vt:lpstr>Tracing Cells Backwards</vt:lpstr>
      <vt:lpstr>Cells of Origin </vt:lpstr>
      <vt:lpstr>Validation </vt:lpstr>
      <vt:lpstr>Gene Regulatory Programs </vt:lpstr>
      <vt:lpstr>Reading list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RNNs and LSTMs</dc:title>
  <dc:creator>Smita Krishnaswamy</dc:creator>
  <cp:lastModifiedBy>Wenxin Xu</cp:lastModifiedBy>
  <cp:revision>110</cp:revision>
  <dcterms:created xsi:type="dcterms:W3CDTF">2018-11-07T20:31:27Z</dcterms:created>
  <dcterms:modified xsi:type="dcterms:W3CDTF">2022-05-06T14:40:42Z</dcterms:modified>
</cp:coreProperties>
</file>